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8" r:id="rId3"/>
    <p:sldId id="259" r:id="rId4"/>
    <p:sldId id="313" r:id="rId5"/>
    <p:sldId id="370" r:id="rId6"/>
    <p:sldId id="314" r:id="rId7"/>
    <p:sldId id="315" r:id="rId8"/>
    <p:sldId id="308" r:id="rId9"/>
    <p:sldId id="318" r:id="rId10"/>
    <p:sldId id="320" r:id="rId11"/>
    <p:sldId id="322" r:id="rId12"/>
    <p:sldId id="323" r:id="rId13"/>
    <p:sldId id="359" r:id="rId14"/>
    <p:sldId id="325" r:id="rId15"/>
    <p:sldId id="326" r:id="rId16"/>
    <p:sldId id="327" r:id="rId17"/>
    <p:sldId id="366" r:id="rId18"/>
    <p:sldId id="328" r:id="rId19"/>
    <p:sldId id="368" r:id="rId20"/>
    <p:sldId id="282" r:id="rId21"/>
    <p:sldId id="329" r:id="rId22"/>
    <p:sldId id="330" r:id="rId23"/>
    <p:sldId id="331" r:id="rId24"/>
    <p:sldId id="332" r:id="rId25"/>
    <p:sldId id="333" r:id="rId26"/>
    <p:sldId id="369" r:id="rId27"/>
    <p:sldId id="360" r:id="rId28"/>
    <p:sldId id="334" r:id="rId29"/>
    <p:sldId id="336" r:id="rId30"/>
    <p:sldId id="338" r:id="rId31"/>
    <p:sldId id="339" r:id="rId32"/>
    <p:sldId id="343" r:id="rId33"/>
    <p:sldId id="342" r:id="rId34"/>
    <p:sldId id="371" r:id="rId35"/>
    <p:sldId id="345" r:id="rId36"/>
    <p:sldId id="346" r:id="rId37"/>
    <p:sldId id="348" r:id="rId38"/>
    <p:sldId id="349" r:id="rId39"/>
    <p:sldId id="354" r:id="rId40"/>
    <p:sldId id="358" r:id="rId41"/>
    <p:sldId id="352" r:id="rId42"/>
    <p:sldId id="363" r:id="rId43"/>
    <p:sldId id="361" r:id="rId44"/>
    <p:sldId id="362" r:id="rId45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3300"/>
    <a:srgbClr val="FF00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9" autoAdjust="0"/>
    <p:restoredTop sz="86457" autoAdjust="0"/>
  </p:normalViewPr>
  <p:slideViewPr>
    <p:cSldViewPr snapToGrid="0">
      <p:cViewPr varScale="1">
        <p:scale>
          <a:sx n="49" d="100"/>
          <a:sy n="49" d="100"/>
        </p:scale>
        <p:origin x="1848" y="48"/>
      </p:cViewPr>
      <p:guideLst>
        <p:guide orient="horz" pos="2167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6.wmf"/><Relationship Id="rId4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2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15.wmf"/><Relationship Id="rId11" Type="http://schemas.openxmlformats.org/officeDocument/2006/relationships/image" Target="../media/image29.wmf"/><Relationship Id="rId5" Type="http://schemas.openxmlformats.org/officeDocument/2006/relationships/image" Target="../media/image24.wmf"/><Relationship Id="rId10" Type="http://schemas.openxmlformats.org/officeDocument/2006/relationships/image" Target="../media/image28.wmf"/><Relationship Id="rId4" Type="http://schemas.openxmlformats.org/officeDocument/2006/relationships/image" Target="../media/image23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15.wmf"/><Relationship Id="rId1" Type="http://schemas.openxmlformats.org/officeDocument/2006/relationships/image" Target="../media/image16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9.wmf"/><Relationship Id="rId7" Type="http://schemas.openxmlformats.org/officeDocument/2006/relationships/image" Target="../media/image55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9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5" tIns="46208" rIns="92415" bIns="46208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9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5" tIns="46208" rIns="92415" bIns="4620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332"/>
            <a:ext cx="304334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5" tIns="46208" rIns="92415" bIns="46208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9" y="8843332"/>
            <a:ext cx="304334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5" tIns="46208" rIns="92415" bIns="46208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E850FDFA-3EF8-46D6-A299-5EA3DAE90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26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6" y="1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D239E2F-629B-4992-9BEC-5535E555DD1B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5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6" y="8842375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F9548D3-C667-4AFB-BB24-C57E3E92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7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48D3-C667-4AFB-BB24-C57E3E92DB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6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48D3-C667-4AFB-BB24-C57E3E92DB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0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48D3-C667-4AFB-BB24-C57E3E92DB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1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C5A27-79D4-4DCD-B54A-454AD375F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819E6-0113-4014-829E-329DF831E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AF902-41C9-4B9B-9775-186C67FF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6C3A-3BD9-4F4F-AB15-FC2377F42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1857F-15D5-491E-AF23-E53E51123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FC1F-EA85-483F-8F9F-B3B97129A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550FE-8919-4805-B634-AB9C04642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9D3B4-83B8-49E9-8E46-8D0D3A3F7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8DCA7-6813-491D-BBBD-70B08F61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75E7-B5A6-4309-AF19-33518F19D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544C-B5AF-4E6A-8B7E-56CA67644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F9E657-27BA-44D8-AD81-56A1B728D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assign.net/login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6.wmf"/><Relationship Id="rId26" Type="http://schemas.openxmlformats.org/officeDocument/2006/relationships/image" Target="../media/image30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29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5.wmf"/><Relationship Id="rId22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37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6.jpeg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wmf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57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6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5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69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6.wmf"/><Relationship Id="rId10" Type="http://schemas.openxmlformats.org/officeDocument/2006/relationships/image" Target="../media/image68.wmf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69.png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7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4.jpeg"/><Relationship Id="rId4" Type="http://schemas.openxmlformats.org/officeDocument/2006/relationships/image" Target="../media/image7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8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6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1.iclicker.com/products/reef-pollin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71475" y="779413"/>
            <a:ext cx="838200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/>
              <a:t>Physics 114 – Spring 2019</a:t>
            </a:r>
            <a:endParaRPr lang="en-US" sz="1600" b="1" dirty="0"/>
          </a:p>
          <a:p>
            <a:pPr algn="ctr"/>
            <a:r>
              <a:rPr lang="en-US" sz="1600" b="1" dirty="0"/>
              <a:t>Prof. Martin Guthold </a:t>
            </a:r>
          </a:p>
          <a:p>
            <a:pPr algn="ctr"/>
            <a:r>
              <a:rPr lang="en-US" sz="1600" b="1" dirty="0"/>
              <a:t>Office: Olin 302, Lab: Olin 202</a:t>
            </a:r>
          </a:p>
          <a:p>
            <a:pPr algn="ctr"/>
            <a:r>
              <a:rPr lang="en-US" sz="1600" b="1" dirty="0" smtClean="0"/>
              <a:t>Phones: 758-4977 (office); 608-7304 (cell); 923-9902 (home)</a:t>
            </a:r>
          </a:p>
          <a:p>
            <a:pPr algn="ctr"/>
            <a:r>
              <a:rPr lang="en-US" sz="1600" b="1" dirty="0" smtClean="0"/>
              <a:t>e-mail</a:t>
            </a:r>
            <a:r>
              <a:rPr lang="en-US" sz="1600" b="1" dirty="0"/>
              <a:t>: </a:t>
            </a:r>
            <a:r>
              <a:rPr lang="en-US" sz="1600" u="sng" dirty="0">
                <a:solidFill>
                  <a:srgbClr val="0000FF"/>
                </a:solidFill>
              </a:rPr>
              <a:t>gutholdm@wfu.edu</a:t>
            </a:r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OFFICE HOURS</a:t>
            </a:r>
          </a:p>
          <a:p>
            <a:pPr algn="ctr"/>
            <a:r>
              <a:rPr lang="en-US" sz="1600" dirty="0"/>
              <a:t>Mo</a:t>
            </a:r>
            <a:r>
              <a:rPr lang="en-US" sz="1600" dirty="0" smtClean="0"/>
              <a:t>, </a:t>
            </a:r>
            <a:r>
              <a:rPr lang="en-US" sz="1600" dirty="0"/>
              <a:t>We</a:t>
            </a:r>
            <a:r>
              <a:rPr lang="en-US" sz="1600" dirty="0" smtClean="0"/>
              <a:t>, </a:t>
            </a:r>
            <a:r>
              <a:rPr lang="en-US" sz="1600" dirty="0"/>
              <a:t>Fr, 1</a:t>
            </a:r>
            <a:r>
              <a:rPr lang="en-US" sz="1600" dirty="0" smtClean="0"/>
              <a:t>:00 pm – 2:00 </a:t>
            </a:r>
            <a:r>
              <a:rPr lang="en-US" sz="1600" dirty="0"/>
              <a:t>pm, 302 Olin</a:t>
            </a:r>
          </a:p>
          <a:p>
            <a:pPr algn="ctr"/>
            <a:r>
              <a:rPr lang="en-US" sz="1600" dirty="0"/>
              <a:t>Feel free to drop by </a:t>
            </a:r>
            <a:r>
              <a:rPr lang="en-US" sz="1600" dirty="0" smtClean="0"/>
              <a:t>or make appointments, </a:t>
            </a:r>
            <a:r>
              <a:rPr lang="en-US" sz="1600" dirty="0"/>
              <a:t>and I’ll try to accommodate you.</a:t>
            </a:r>
          </a:p>
          <a:p>
            <a:pPr algn="ctr"/>
            <a:endParaRPr lang="en-US" sz="1600" dirty="0"/>
          </a:p>
          <a:p>
            <a:r>
              <a:rPr lang="en-US" sz="1600" dirty="0"/>
              <a:t>Physics </a:t>
            </a:r>
            <a:r>
              <a:rPr lang="en-US" sz="1600" dirty="0" smtClean="0"/>
              <a:t>114 </a:t>
            </a:r>
            <a:r>
              <a:rPr lang="en-US" sz="1600" dirty="0"/>
              <a:t>is the </a:t>
            </a:r>
            <a:r>
              <a:rPr lang="en-US" sz="1600" dirty="0" smtClean="0"/>
              <a:t>second course </a:t>
            </a:r>
            <a:r>
              <a:rPr lang="en-US" sz="1600" dirty="0"/>
              <a:t>in a two-semester sequence in calculus-based general Physics. </a:t>
            </a:r>
            <a:r>
              <a:rPr lang="en-US" sz="1600" b="1" dirty="0"/>
              <a:t>It </a:t>
            </a:r>
            <a:r>
              <a:rPr lang="en-US" sz="1600" b="1" u="sng" dirty="0"/>
              <a:t>does</a:t>
            </a:r>
            <a:r>
              <a:rPr lang="en-US" sz="1600" b="1" dirty="0"/>
              <a:t> require the use of calculus and </a:t>
            </a:r>
            <a:r>
              <a:rPr lang="en-US" sz="1600" b="1" u="sng" dirty="0" smtClean="0"/>
              <a:t>vector</a:t>
            </a:r>
            <a:r>
              <a:rPr lang="en-US" sz="1600" b="1" dirty="0" smtClean="0"/>
              <a:t> </a:t>
            </a:r>
            <a:r>
              <a:rPr lang="en-US" sz="1600" b="1" dirty="0"/>
              <a:t>calculations. </a:t>
            </a:r>
            <a:r>
              <a:rPr lang="en-US" sz="1600" b="1" dirty="0" smtClean="0"/>
              <a:t>Calculus </a:t>
            </a:r>
            <a:r>
              <a:rPr lang="en-US" sz="1600" b="1" dirty="0"/>
              <a:t>(Math 111) and Physics </a:t>
            </a:r>
            <a:r>
              <a:rPr lang="en-US" sz="1600" b="1" dirty="0" smtClean="0"/>
              <a:t>113 (Mechanics, oscillations, waves) are a </a:t>
            </a:r>
            <a:r>
              <a:rPr lang="en-US" sz="1600" b="1" dirty="0" smtClean="0">
                <a:solidFill>
                  <a:srgbClr val="FF0000"/>
                </a:solidFill>
              </a:rPr>
              <a:t>pre-requisite.</a:t>
            </a:r>
            <a:r>
              <a:rPr lang="en-US" sz="1600" b="1" dirty="0" smtClean="0"/>
              <a:t>  </a:t>
            </a:r>
            <a:endParaRPr lang="en-US" sz="1600" b="1" dirty="0"/>
          </a:p>
          <a:p>
            <a:endParaRPr lang="en-US" sz="1600" dirty="0"/>
          </a:p>
          <a:p>
            <a:pPr algn="ctr">
              <a:spcAft>
                <a:spcPts val="600"/>
              </a:spcAft>
            </a:pPr>
            <a:r>
              <a:rPr lang="en-US" sz="1600" b="1" dirty="0"/>
              <a:t>SCHEDULE</a:t>
            </a:r>
          </a:p>
          <a:p>
            <a:r>
              <a:rPr lang="en-US" sz="1600" dirty="0"/>
              <a:t>Lectures are on: 	</a:t>
            </a:r>
            <a:r>
              <a:rPr lang="en-US" sz="1600" dirty="0" smtClean="0"/>
              <a:t>M, W, F, 9:00 </a:t>
            </a:r>
            <a:r>
              <a:rPr lang="en-US" sz="1600" dirty="0"/>
              <a:t>am – </a:t>
            </a:r>
            <a:r>
              <a:rPr lang="en-US" sz="1600" dirty="0" smtClean="0"/>
              <a:t>9:50 </a:t>
            </a:r>
            <a:r>
              <a:rPr lang="en-US" sz="1600" dirty="0"/>
              <a:t>a</a:t>
            </a:r>
            <a:r>
              <a:rPr lang="en-US" sz="1600" dirty="0" smtClean="0"/>
              <a:t>m</a:t>
            </a:r>
            <a:r>
              <a:rPr lang="en-US" sz="1600" dirty="0"/>
              <a:t>; room Olin </a:t>
            </a:r>
            <a:r>
              <a:rPr lang="en-US" sz="1600" dirty="0" smtClean="0"/>
              <a:t>101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</a:t>
            </a:r>
            <a:endParaRPr lang="en-US" sz="1600" dirty="0"/>
          </a:p>
          <a:p>
            <a:r>
              <a:rPr lang="en-US" sz="1600" dirty="0" smtClean="0"/>
              <a:t>Labs:</a:t>
            </a:r>
          </a:p>
          <a:p>
            <a:r>
              <a:rPr lang="en-US" sz="1600" dirty="0" smtClean="0"/>
              <a:t>All students </a:t>
            </a:r>
            <a:r>
              <a:rPr lang="en-US" sz="1600" b="1" dirty="0"/>
              <a:t>must</a:t>
            </a:r>
            <a:r>
              <a:rPr lang="en-US" sz="1600" dirty="0"/>
              <a:t> also enroll in one laboratory session</a:t>
            </a:r>
            <a:r>
              <a:rPr lang="en-US" sz="1600" dirty="0" smtClean="0"/>
              <a:t>.</a:t>
            </a:r>
            <a:r>
              <a:rPr lang="en-US" sz="1600" b="1" dirty="0" smtClean="0"/>
              <a:t>   </a:t>
            </a:r>
            <a:r>
              <a:rPr lang="en-US" sz="1600" b="1" dirty="0"/>
              <a:t>Labs will begin </a:t>
            </a:r>
            <a:r>
              <a:rPr lang="en-US" sz="1600" b="1" dirty="0" smtClean="0">
                <a:solidFill>
                  <a:srgbClr val="FF0000"/>
                </a:solidFill>
              </a:rPr>
              <a:t>the week of Jan. 28</a:t>
            </a:r>
            <a:r>
              <a:rPr lang="en-US" sz="1600" dirty="0" smtClean="0"/>
              <a:t>; </a:t>
            </a:r>
            <a:r>
              <a:rPr lang="en-US" sz="1600" dirty="0"/>
              <a:t>room Olin </a:t>
            </a:r>
            <a:r>
              <a:rPr lang="en-US" sz="1600" dirty="0" smtClean="0"/>
              <a:t>104.  </a:t>
            </a:r>
            <a:endParaRPr lang="en-US" sz="1600" dirty="0"/>
          </a:p>
          <a:p>
            <a:r>
              <a:rPr lang="en-US" sz="1600" dirty="0"/>
              <a:t>Labs </a:t>
            </a:r>
            <a:r>
              <a:rPr lang="en-US" sz="1600" u="sng" dirty="0"/>
              <a:t>cannot</a:t>
            </a:r>
            <a:r>
              <a:rPr lang="en-US" sz="1600" dirty="0"/>
              <a:t> be made up on other days.  </a:t>
            </a:r>
          </a:p>
          <a:p>
            <a:r>
              <a:rPr lang="en-US" sz="1600" u="sng" dirty="0"/>
              <a:t>Attendance in the labs is </a:t>
            </a:r>
            <a:r>
              <a:rPr lang="en-US" sz="1600" u="sng" dirty="0" smtClean="0"/>
              <a:t>required.   </a:t>
            </a:r>
            <a:endParaRPr lang="en-US" sz="1600" u="sng" dirty="0"/>
          </a:p>
        </p:txBody>
      </p:sp>
      <p:sp>
        <p:nvSpPr>
          <p:cNvPr id="2" name="Rectangle 1"/>
          <p:cNvSpPr/>
          <p:nvPr/>
        </p:nvSpPr>
        <p:spPr>
          <a:xfrm>
            <a:off x="0" y="-3513"/>
            <a:ext cx="9143999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 PHYISCS 114   SYLLABUS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Assign-1.jpg"/>
          <p:cNvPicPr>
            <a:picLocks noChangeAspect="1"/>
          </p:cNvPicPr>
          <p:nvPr/>
        </p:nvPicPr>
        <p:blipFill>
          <a:blip r:embed="rId2" cstate="print"/>
          <a:srcRect l="7609" t="6709" r="6420" b="39565"/>
          <a:stretch>
            <a:fillRect/>
          </a:stretch>
        </p:blipFill>
        <p:spPr>
          <a:xfrm>
            <a:off x="298174" y="1292088"/>
            <a:ext cx="6538066" cy="52876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 bwMode="auto">
          <a:xfrm>
            <a:off x="5068957" y="3518452"/>
            <a:ext cx="3896139" cy="18609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9999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 smtClean="0"/>
              <a:t>A few slides about WebAssign: </a:t>
            </a:r>
            <a:r>
              <a:rPr lang="en-US" sz="3200" dirty="0" smtClean="0">
                <a:hlinkClick r:id="rId3"/>
              </a:rPr>
              <a:t>https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www.webassign.net/login.html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007704" y="3558209"/>
            <a:ext cx="3409122" cy="34786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526157" y="3717235"/>
            <a:ext cx="353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Your e-mail address: e.g. </a:t>
            </a:r>
            <a:r>
              <a:rPr lang="en-US" sz="1800" dirty="0" err="1" smtClean="0"/>
              <a:t>gutholdm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007704" y="3866322"/>
            <a:ext cx="3538331" cy="44726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559288" y="4098235"/>
            <a:ext cx="293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wfu</a:t>
            </a:r>
            <a:endParaRPr lang="en-US" sz="18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961322" y="4247322"/>
            <a:ext cx="3538331" cy="44726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546035" y="4505739"/>
            <a:ext cx="353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 followed by WFU student ID, for example: W01030609 (or existing password)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36343" y="5456583"/>
            <a:ext cx="3030681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Some students who already have accounts will be able to re-use them (but still need to pay for each class)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bAssign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43288" r="44025" b="30608"/>
          <a:stretch/>
        </p:blipFill>
        <p:spPr>
          <a:xfrm>
            <a:off x="-1" y="731520"/>
            <a:ext cx="9056223" cy="250151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  <a:solidFill>
            <a:srgbClr val="FF9999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 smtClean="0"/>
              <a:t>A few slides about WebAssign: What to purchase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8822" y="3233038"/>
            <a:ext cx="8846356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rgbClr val="FF0000"/>
                </a:solidFill>
              </a:rPr>
              <a:t>Options:</a:t>
            </a:r>
          </a:p>
          <a:p>
            <a:endParaRPr lang="en-US" sz="18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en-US" sz="1800" b="1" dirty="0" smtClean="0">
                <a:solidFill>
                  <a:srgbClr val="FF0000"/>
                </a:solidFill>
              </a:rPr>
              <a:t>Buy access code with hardcopy book.  </a:t>
            </a:r>
          </a:p>
          <a:p>
            <a:pPr marL="457200" indent="-457200">
              <a:buAutoNum type="arabicParenR"/>
            </a:pPr>
            <a:endParaRPr lang="en-US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Lifetime of Edition (</a:t>
            </a:r>
            <a:r>
              <a:rPr lang="en-US" sz="1800" b="1" dirty="0" smtClean="0">
                <a:solidFill>
                  <a:srgbClr val="FF0000"/>
                </a:solidFill>
              </a:rPr>
              <a:t>LOE). Homework and eBook. You </a:t>
            </a:r>
            <a:r>
              <a:rPr lang="en-US" sz="1800" b="1" dirty="0">
                <a:solidFill>
                  <a:srgbClr val="FF0000"/>
                </a:solidFill>
              </a:rPr>
              <a:t>are allowed unlimited access to WebAssign courses that use this edition of the </a:t>
            </a:r>
            <a:r>
              <a:rPr lang="en-US" sz="1800" b="1" dirty="0" smtClean="0">
                <a:solidFill>
                  <a:srgbClr val="FF0000"/>
                </a:solidFill>
              </a:rPr>
              <a:t>textbook.  (~$125)</a:t>
            </a:r>
            <a:endParaRPr lang="en-US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en-US" sz="1800" b="1" dirty="0" smtClean="0">
                <a:solidFill>
                  <a:srgbClr val="FF0000"/>
                </a:solidFill>
              </a:rPr>
              <a:t>Single term access. Homework and eBook.</a:t>
            </a:r>
          </a:p>
          <a:p>
            <a:pPr marL="461963"/>
            <a:r>
              <a:rPr lang="en-US" sz="1800" b="1" dirty="0" smtClean="0">
                <a:solidFill>
                  <a:srgbClr val="FF0000"/>
                </a:solidFill>
              </a:rPr>
              <a:t>(~$100)</a:t>
            </a:r>
          </a:p>
          <a:p>
            <a:pPr marL="457200" indent="-457200">
              <a:buAutoNum type="arabicParenR"/>
            </a:pP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u="sng" dirty="0" smtClean="0"/>
              <a:t>e-book</a:t>
            </a:r>
            <a:r>
              <a:rPr lang="en-US" sz="1800" dirty="0" smtClean="0"/>
              <a:t> is basically just a nice electronic version of the book.  You only need the hard copy textbook or the eBook (not both).  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9999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 smtClean="0"/>
              <a:t>A few slides about WebAssign: </a:t>
            </a:r>
            <a:br>
              <a:rPr lang="en-US" sz="3200" dirty="0" smtClean="0"/>
            </a:br>
            <a:r>
              <a:rPr lang="en-US" sz="3200" dirty="0" smtClean="0"/>
              <a:t>Notation, significant figures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8848" y="1736139"/>
            <a:ext cx="819978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 Notation (use scientific notation):</a:t>
            </a:r>
          </a:p>
          <a:p>
            <a:endParaRPr lang="en-US" dirty="0" smtClean="0"/>
          </a:p>
          <a:p>
            <a:r>
              <a:rPr lang="en-US" dirty="0" smtClean="0"/>
              <a:t>2.32‧10</a:t>
            </a:r>
            <a:r>
              <a:rPr lang="en-US" baseline="30000" dirty="0" smtClean="0"/>
              <a:t>-4</a:t>
            </a:r>
            <a:r>
              <a:rPr lang="en-US" dirty="0" smtClean="0"/>
              <a:t> 	</a:t>
            </a:r>
            <a:r>
              <a:rPr lang="en-US" dirty="0" smtClean="0">
                <a:sym typeface="Wingdings" pitchFamily="2" charset="2"/>
              </a:rPr>
              <a:t>   2.32e-4 (in WebAssign)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Need to use three significant figures (unless otherwise stated).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Text Box 3"/>
          <p:cNvSpPr txBox="1">
            <a:spLocks noChangeArrowheads="1"/>
          </p:cNvSpPr>
          <p:nvPr/>
        </p:nvSpPr>
        <p:spPr bwMode="auto">
          <a:xfrm>
            <a:off x="76200" y="685800"/>
            <a:ext cx="3810000" cy="2311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u="sng">
                <a:solidFill>
                  <a:schemeClr val="accent2"/>
                </a:solidFill>
              </a:rPr>
              <a:t>Fundamental units</a:t>
            </a:r>
          </a:p>
          <a:p>
            <a:r>
              <a:rPr lang="en-US" sz="2400">
                <a:solidFill>
                  <a:schemeClr val="accent2"/>
                </a:solidFill>
              </a:rPr>
              <a:t>Time  		second	    s</a:t>
            </a:r>
          </a:p>
          <a:p>
            <a:r>
              <a:rPr lang="en-US" sz="2400">
                <a:solidFill>
                  <a:schemeClr val="accent2"/>
                </a:solidFill>
              </a:rPr>
              <a:t>Distance	meter	    m</a:t>
            </a:r>
          </a:p>
          <a:p>
            <a:r>
              <a:rPr lang="en-US" sz="2400">
                <a:solidFill>
                  <a:schemeClr val="accent2"/>
                </a:solidFill>
              </a:rPr>
              <a:t>Mass		kilogram kg</a:t>
            </a:r>
          </a:p>
          <a:p>
            <a:r>
              <a:rPr lang="en-US" sz="2400">
                <a:solidFill>
                  <a:schemeClr val="accent2"/>
                </a:solidFill>
              </a:rPr>
              <a:t>Temperature	Kelvin	    K</a:t>
            </a:r>
          </a:p>
          <a:p>
            <a:r>
              <a:rPr lang="en-US" sz="2400">
                <a:solidFill>
                  <a:schemeClr val="accent2"/>
                </a:solidFill>
              </a:rPr>
              <a:t>Charge         	Coulomb C</a:t>
            </a:r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SI Units</a:t>
            </a:r>
          </a:p>
        </p:txBody>
      </p:sp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4038600" y="2286000"/>
            <a:ext cx="4953000" cy="4502150"/>
          </a:xfrm>
          <a:prstGeom prst="rect">
            <a:avLst/>
          </a:prstGeom>
          <a:noFill/>
          <a:ln w="28575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9900CC"/>
                </a:solidFill>
              </a:rPr>
              <a:t>Derived units</a:t>
            </a:r>
          </a:p>
          <a:p>
            <a:r>
              <a:rPr lang="en-US" sz="2400">
                <a:solidFill>
                  <a:srgbClr val="9900CC"/>
                </a:solidFill>
              </a:rPr>
              <a:t>Force		Newtons  N	kg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m/s</a:t>
            </a:r>
            <a:r>
              <a:rPr lang="en-US" sz="2400" baseline="30000">
                <a:solidFill>
                  <a:srgbClr val="9900CC"/>
                </a:solidFill>
                <a:sym typeface="Symbol" pitchFamily="18" charset="2"/>
              </a:rPr>
              <a:t>2</a:t>
            </a:r>
            <a:endParaRPr lang="en-US" sz="2400">
              <a:solidFill>
                <a:srgbClr val="9900CC"/>
              </a:solidFill>
              <a:sym typeface="Symbol" pitchFamily="18" charset="2"/>
            </a:endParaRPr>
          </a:p>
          <a:p>
            <a:r>
              <a:rPr lang="en-US" sz="2400">
                <a:solidFill>
                  <a:srgbClr val="9900CC"/>
                </a:solidFill>
              </a:rPr>
              <a:t>Energy		Joule	    J	N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m</a:t>
            </a: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Power		Watt	   W	J/s</a:t>
            </a:r>
          </a:p>
          <a:p>
            <a:r>
              <a:rPr lang="en-US" sz="2400">
                <a:solidFill>
                  <a:srgbClr val="9900CC"/>
                </a:solidFill>
              </a:rPr>
              <a:t>Frequency	Hertz	   Hz	s</a:t>
            </a:r>
            <a:r>
              <a:rPr lang="en-US" sz="2400" baseline="30000">
                <a:solidFill>
                  <a:srgbClr val="9900CC"/>
                </a:solidFill>
              </a:rPr>
              <a:t>-1</a:t>
            </a:r>
          </a:p>
          <a:p>
            <a:r>
              <a:rPr lang="en-US" sz="2400">
                <a:solidFill>
                  <a:srgbClr val="9900CC"/>
                </a:solidFill>
              </a:rPr>
              <a:t>Elec. Potential	Volt	    V	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J/C</a:t>
            </a: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Capacitance	Farad	    F	C/V</a:t>
            </a:r>
          </a:p>
          <a:p>
            <a:r>
              <a:rPr lang="en-US" sz="2400">
                <a:solidFill>
                  <a:srgbClr val="9900CC"/>
                </a:solidFill>
              </a:rPr>
              <a:t>Current	Ampere   A	C/s</a:t>
            </a:r>
            <a:endParaRPr lang="en-US" sz="2400">
              <a:solidFill>
                <a:srgbClr val="9900CC"/>
              </a:solidFill>
              <a:sym typeface="Symbol" pitchFamily="18" charset="2"/>
            </a:endParaRP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Resistance	Ohm	    	V/A</a:t>
            </a: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Mag. Field	Tesla	    T	Ns/C/m</a:t>
            </a: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Magnetic Flux	Weber	   Wb	Tm</a:t>
            </a:r>
            <a:r>
              <a:rPr lang="en-US" sz="2400" baseline="30000">
                <a:solidFill>
                  <a:srgbClr val="9900CC"/>
                </a:solidFill>
                <a:sym typeface="Symbol" pitchFamily="18" charset="2"/>
              </a:rPr>
              <a:t>2</a:t>
            </a:r>
            <a:endParaRPr lang="en-US" sz="2400">
              <a:solidFill>
                <a:srgbClr val="9900CC"/>
              </a:solidFill>
              <a:sym typeface="Symbol" pitchFamily="18" charset="2"/>
            </a:endParaRP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Inductance	Henry     H	Vs/A</a:t>
            </a:r>
          </a:p>
        </p:txBody>
      </p:sp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381000" y="3086100"/>
            <a:ext cx="2286000" cy="37719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u="sng">
                <a:solidFill>
                  <a:srgbClr val="009900"/>
                </a:solidFill>
              </a:rPr>
              <a:t>Metric Prefixes</a:t>
            </a:r>
          </a:p>
          <a:p>
            <a:r>
              <a:rPr lang="en-US">
                <a:solidFill>
                  <a:srgbClr val="009900"/>
                </a:solidFill>
              </a:rPr>
              <a:t>10</a:t>
            </a:r>
            <a:r>
              <a:rPr lang="en-US" baseline="30000">
                <a:solidFill>
                  <a:srgbClr val="009900"/>
                </a:solidFill>
              </a:rPr>
              <a:t>9</a:t>
            </a:r>
            <a:r>
              <a:rPr lang="en-US">
                <a:solidFill>
                  <a:srgbClr val="009900"/>
                </a:solidFill>
              </a:rPr>
              <a:t>    G   Giga-</a:t>
            </a:r>
          </a:p>
          <a:p>
            <a:r>
              <a:rPr lang="en-US">
                <a:solidFill>
                  <a:srgbClr val="009900"/>
                </a:solidFill>
              </a:rPr>
              <a:t>10</a:t>
            </a:r>
            <a:r>
              <a:rPr lang="en-US" baseline="30000">
                <a:solidFill>
                  <a:srgbClr val="009900"/>
                </a:solidFill>
              </a:rPr>
              <a:t>6</a:t>
            </a:r>
            <a:r>
              <a:rPr lang="en-US">
                <a:solidFill>
                  <a:srgbClr val="009900"/>
                </a:solidFill>
              </a:rPr>
              <a:t>   M   Mega-</a:t>
            </a:r>
          </a:p>
          <a:p>
            <a:r>
              <a:rPr lang="en-US">
                <a:solidFill>
                  <a:srgbClr val="009900"/>
                </a:solidFill>
              </a:rPr>
              <a:t>10</a:t>
            </a:r>
            <a:r>
              <a:rPr lang="en-US" baseline="30000">
                <a:solidFill>
                  <a:srgbClr val="009900"/>
                </a:solidFill>
              </a:rPr>
              <a:t>3   </a:t>
            </a:r>
            <a:r>
              <a:rPr lang="en-US">
                <a:solidFill>
                  <a:srgbClr val="009900"/>
                </a:solidFill>
              </a:rPr>
              <a:t>  k	   kilo-</a:t>
            </a:r>
          </a:p>
          <a:p>
            <a:r>
              <a:rPr lang="en-US">
                <a:solidFill>
                  <a:srgbClr val="009900"/>
                </a:solidFill>
              </a:rPr>
              <a:t>1</a:t>
            </a:r>
          </a:p>
          <a:p>
            <a:r>
              <a:rPr lang="en-US">
                <a:solidFill>
                  <a:srgbClr val="009900"/>
                </a:solidFill>
              </a:rPr>
              <a:t>10</a:t>
            </a:r>
            <a:r>
              <a:rPr lang="en-US" baseline="30000">
                <a:solidFill>
                  <a:srgbClr val="009900"/>
                </a:solidFill>
              </a:rPr>
              <a:t>-3</a:t>
            </a:r>
            <a:r>
              <a:rPr lang="en-US">
                <a:solidFill>
                  <a:srgbClr val="009900"/>
                </a:solidFill>
              </a:rPr>
              <a:t>   m  milli-</a:t>
            </a:r>
          </a:p>
          <a:p>
            <a:r>
              <a:rPr lang="en-US">
                <a:solidFill>
                  <a:srgbClr val="009900"/>
                </a:solidFill>
              </a:rPr>
              <a:t>10</a:t>
            </a:r>
            <a:r>
              <a:rPr lang="en-US" baseline="30000">
                <a:solidFill>
                  <a:srgbClr val="009900"/>
                </a:solidFill>
              </a:rPr>
              <a:t>-6</a:t>
            </a:r>
            <a:r>
              <a:rPr lang="en-US">
                <a:solidFill>
                  <a:srgbClr val="009900"/>
                </a:solidFill>
              </a:rPr>
              <a:t>   </a:t>
            </a:r>
            <a:r>
              <a:rPr lang="en-US">
                <a:solidFill>
                  <a:srgbClr val="009900"/>
                </a:solidFill>
                <a:sym typeface="Symbol" pitchFamily="18" charset="2"/>
              </a:rPr>
              <a:t>   micro-</a:t>
            </a:r>
          </a:p>
          <a:p>
            <a:r>
              <a:rPr lang="en-US">
                <a:solidFill>
                  <a:srgbClr val="009900"/>
                </a:solidFill>
                <a:sym typeface="Symbol" pitchFamily="18" charset="2"/>
              </a:rPr>
              <a:t>10</a:t>
            </a:r>
            <a:r>
              <a:rPr lang="en-US" baseline="30000">
                <a:solidFill>
                  <a:srgbClr val="009900"/>
                </a:solidFill>
                <a:sym typeface="Symbol" pitchFamily="18" charset="2"/>
              </a:rPr>
              <a:t>-9</a:t>
            </a:r>
            <a:r>
              <a:rPr lang="en-US">
                <a:solidFill>
                  <a:srgbClr val="009900"/>
                </a:solidFill>
                <a:sym typeface="Symbol" pitchFamily="18" charset="2"/>
              </a:rPr>
              <a:t>   n   nano-</a:t>
            </a:r>
          </a:p>
          <a:p>
            <a:r>
              <a:rPr lang="en-US">
                <a:solidFill>
                  <a:srgbClr val="009900"/>
                </a:solidFill>
                <a:sym typeface="Symbol" pitchFamily="18" charset="2"/>
              </a:rPr>
              <a:t>10</a:t>
            </a:r>
            <a:r>
              <a:rPr lang="en-US" baseline="30000">
                <a:solidFill>
                  <a:srgbClr val="009900"/>
                </a:solidFill>
                <a:sym typeface="Symbol" pitchFamily="18" charset="2"/>
              </a:rPr>
              <a:t>-12</a:t>
            </a:r>
            <a:r>
              <a:rPr lang="en-US">
                <a:solidFill>
                  <a:srgbClr val="009900"/>
                </a:solidFill>
                <a:sym typeface="Symbol" pitchFamily="18" charset="2"/>
              </a:rPr>
              <a:t>  p   pico-</a:t>
            </a:r>
          </a:p>
          <a:p>
            <a:r>
              <a:rPr lang="en-US">
                <a:solidFill>
                  <a:srgbClr val="009900"/>
                </a:solidFill>
                <a:sym typeface="Symbol" pitchFamily="18" charset="2"/>
              </a:rPr>
              <a:t>10</a:t>
            </a:r>
            <a:r>
              <a:rPr lang="en-US" baseline="30000">
                <a:solidFill>
                  <a:srgbClr val="009900"/>
                </a:solidFill>
                <a:sym typeface="Symbol" pitchFamily="18" charset="2"/>
              </a:rPr>
              <a:t>-15</a:t>
            </a:r>
            <a:r>
              <a:rPr lang="en-US">
                <a:solidFill>
                  <a:srgbClr val="009900"/>
                </a:solidFill>
                <a:sym typeface="Symbol" pitchFamily="18" charset="2"/>
              </a:rPr>
              <a:t>  f   femto-</a:t>
            </a:r>
          </a:p>
        </p:txBody>
      </p:sp>
      <p:sp>
        <p:nvSpPr>
          <p:cNvPr id="576519" name="Rectangle 7"/>
          <p:cNvSpPr>
            <a:spLocks noChangeArrowheads="1"/>
          </p:cNvSpPr>
          <p:nvPr/>
        </p:nvSpPr>
        <p:spPr bwMode="auto">
          <a:xfrm>
            <a:off x="76200" y="1143000"/>
            <a:ext cx="3657600" cy="1447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20" name="Text Box 8"/>
          <p:cNvSpPr txBox="1">
            <a:spLocks noChangeArrowheads="1"/>
          </p:cNvSpPr>
          <p:nvPr/>
        </p:nvSpPr>
        <p:spPr bwMode="auto">
          <a:xfrm>
            <a:off x="4267200" y="685800"/>
            <a:ext cx="4038600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Red boxes mean memorize this, not just here, but always!</a:t>
            </a:r>
          </a:p>
        </p:txBody>
      </p:sp>
      <p:sp>
        <p:nvSpPr>
          <p:cNvPr id="576521" name="Rectangle 9"/>
          <p:cNvSpPr>
            <a:spLocks noChangeArrowheads="1"/>
          </p:cNvSpPr>
          <p:nvPr/>
        </p:nvSpPr>
        <p:spPr bwMode="auto">
          <a:xfrm>
            <a:off x="457200" y="4267200"/>
            <a:ext cx="2133600" cy="1828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22" name="Rectangle 10"/>
          <p:cNvSpPr>
            <a:spLocks noChangeArrowheads="1"/>
          </p:cNvSpPr>
          <p:nvPr/>
        </p:nvSpPr>
        <p:spPr bwMode="auto">
          <a:xfrm>
            <a:off x="4114800" y="2743200"/>
            <a:ext cx="4724400" cy="1447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2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7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7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animBg="1"/>
      <p:bldP spid="576517" grpId="0" animBg="1"/>
      <p:bldP spid="576518" grpId="0" animBg="1"/>
      <p:bldP spid="576519" grpId="0" animBg="1"/>
      <p:bldP spid="576520" grpId="0" animBg="1"/>
      <p:bldP spid="576521" grpId="0" animBg="1"/>
      <p:bldP spid="5765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Vectors</a:t>
            </a:r>
          </a:p>
        </p:txBody>
      </p:sp>
      <p:sp>
        <p:nvSpPr>
          <p:cNvPr id="577546" name="Text Box 10"/>
          <p:cNvSpPr txBox="1">
            <a:spLocks noChangeArrowheads="1"/>
          </p:cNvSpPr>
          <p:nvPr/>
        </p:nvSpPr>
        <p:spPr bwMode="auto">
          <a:xfrm>
            <a:off x="172068" y="789036"/>
            <a:ext cx="88392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 </a:t>
            </a:r>
            <a:r>
              <a:rPr lang="en-US" sz="2400" i="1" dirty="0">
                <a:solidFill>
                  <a:schemeClr val="accent2"/>
                </a:solidFill>
              </a:rPr>
              <a:t>scalar</a:t>
            </a:r>
            <a:r>
              <a:rPr lang="en-US" sz="2400" dirty="0">
                <a:solidFill>
                  <a:schemeClr val="accent2"/>
                </a:solidFill>
              </a:rPr>
              <a:t> is a quantity that has a magnitude, but no direction</a:t>
            </a:r>
          </a:p>
          <a:p>
            <a:pPr marL="682625" lvl="1" indent="-225425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Mass, time, temperature, distance</a:t>
            </a:r>
          </a:p>
          <a:p>
            <a:pPr marL="682625" lvl="1" indent="-225425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In a book, denoted by math italic font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A </a:t>
            </a:r>
            <a:r>
              <a:rPr lang="en-US" sz="2400" b="1" dirty="0">
                <a:solidFill>
                  <a:srgbClr val="009900"/>
                </a:solidFill>
              </a:rPr>
              <a:t>vector</a:t>
            </a:r>
            <a:r>
              <a:rPr lang="en-US" sz="2400" dirty="0">
                <a:solidFill>
                  <a:srgbClr val="009900"/>
                </a:solidFill>
              </a:rPr>
              <a:t> is a quantity that has both a magnitude and a direction</a:t>
            </a:r>
          </a:p>
          <a:p>
            <a:pPr marL="682625" lvl="1" indent="-214313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Displacement, velocity, acceleration</a:t>
            </a:r>
          </a:p>
          <a:p>
            <a:pPr marL="682625" lvl="1" indent="-214313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In books, usually denoted by bold face</a:t>
            </a:r>
          </a:p>
          <a:p>
            <a:pPr marL="682625" lvl="1" indent="-214313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When written, usually draw an arrow over it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 three dimensions, any vector can be described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in terms of its components</a:t>
            </a:r>
          </a:p>
          <a:p>
            <a:pPr marL="682625" lvl="1" indent="-225425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Denoted by a subscript </a:t>
            </a:r>
            <a:r>
              <a:rPr lang="en-US" sz="2400" i="1" dirty="0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The magnitude of a vector is how long it is</a:t>
            </a:r>
          </a:p>
          <a:p>
            <a:pPr marL="682625" lvl="1" indent="-225425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Denoted by absolute value symbol, or</a:t>
            </a:r>
            <a:br>
              <a:rPr lang="en-US" sz="2400" dirty="0">
                <a:solidFill>
                  <a:srgbClr val="9900CC"/>
                </a:solidFill>
              </a:rPr>
            </a:br>
            <a:r>
              <a:rPr lang="en-US" sz="2400" dirty="0">
                <a:solidFill>
                  <a:srgbClr val="9900CC"/>
                </a:solidFill>
              </a:rPr>
              <a:t>same variable in math italic font</a:t>
            </a:r>
          </a:p>
        </p:txBody>
      </p:sp>
      <p:graphicFrame>
        <p:nvGraphicFramePr>
          <p:cNvPr id="5775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978916"/>
              </p:ext>
            </p:extLst>
          </p:nvPr>
        </p:nvGraphicFramePr>
        <p:xfrm>
          <a:off x="5887068" y="1322436"/>
          <a:ext cx="12906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4" name="Equation" r:id="rId3" imgW="533160" imgH="203040" progId="Equation.DSMT4">
                  <p:embed/>
                </p:oleObj>
              </mc:Choice>
              <mc:Fallback>
                <p:oleObj name="Equation" r:id="rId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7068" y="1322436"/>
                        <a:ext cx="12906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7551" name="Text Box 15"/>
          <p:cNvSpPr txBox="1">
            <a:spLocks noChangeArrowheads="1"/>
          </p:cNvSpPr>
          <p:nvPr/>
        </p:nvSpPr>
        <p:spPr bwMode="auto">
          <a:xfrm>
            <a:off x="5658468" y="6275436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7552" name="Text Box 16"/>
          <p:cNvSpPr txBox="1">
            <a:spLocks noChangeArrowheads="1"/>
          </p:cNvSpPr>
          <p:nvPr/>
        </p:nvSpPr>
        <p:spPr bwMode="auto">
          <a:xfrm>
            <a:off x="8477868" y="5361036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77553" name="Text Box 17"/>
          <p:cNvSpPr txBox="1">
            <a:spLocks noChangeArrowheads="1"/>
          </p:cNvSpPr>
          <p:nvPr/>
        </p:nvSpPr>
        <p:spPr bwMode="auto">
          <a:xfrm>
            <a:off x="6572868" y="3456036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577554" name="Line 18"/>
          <p:cNvSpPr>
            <a:spLocks noChangeShapeType="1"/>
          </p:cNvSpPr>
          <p:nvPr/>
        </p:nvSpPr>
        <p:spPr bwMode="auto">
          <a:xfrm>
            <a:off x="6572868" y="5742036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55" name="Line 19"/>
          <p:cNvSpPr>
            <a:spLocks noChangeShapeType="1"/>
          </p:cNvSpPr>
          <p:nvPr/>
        </p:nvSpPr>
        <p:spPr bwMode="auto">
          <a:xfrm flipH="1" flipV="1">
            <a:off x="6572868" y="3532236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56" name="Line 20"/>
          <p:cNvSpPr>
            <a:spLocks noChangeShapeType="1"/>
          </p:cNvSpPr>
          <p:nvPr/>
        </p:nvSpPr>
        <p:spPr bwMode="auto">
          <a:xfrm flipH="1">
            <a:off x="5429868" y="5742036"/>
            <a:ext cx="11430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57" name="Line 21"/>
          <p:cNvSpPr>
            <a:spLocks noChangeShapeType="1"/>
          </p:cNvSpPr>
          <p:nvPr/>
        </p:nvSpPr>
        <p:spPr bwMode="auto">
          <a:xfrm flipV="1">
            <a:off x="6572868" y="5284836"/>
            <a:ext cx="144780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755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907958"/>
              </p:ext>
            </p:extLst>
          </p:nvPr>
        </p:nvGraphicFramePr>
        <p:xfrm>
          <a:off x="7487268" y="4980036"/>
          <a:ext cx="307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7268" y="4980036"/>
                        <a:ext cx="307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7559" name="Line 23"/>
          <p:cNvSpPr>
            <a:spLocks noChangeShapeType="1"/>
          </p:cNvSpPr>
          <p:nvPr/>
        </p:nvSpPr>
        <p:spPr bwMode="auto">
          <a:xfrm flipH="1">
            <a:off x="6191868" y="5742036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60" name="Line 24"/>
          <p:cNvSpPr>
            <a:spLocks noChangeShapeType="1"/>
          </p:cNvSpPr>
          <p:nvPr/>
        </p:nvSpPr>
        <p:spPr bwMode="auto">
          <a:xfrm>
            <a:off x="6191868" y="6046836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61" name="Line 25"/>
          <p:cNvSpPr>
            <a:spLocks noChangeShapeType="1"/>
          </p:cNvSpPr>
          <p:nvPr/>
        </p:nvSpPr>
        <p:spPr bwMode="auto">
          <a:xfrm flipH="1" flipV="1">
            <a:off x="8020668" y="5284836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63" name="Text Box 27"/>
          <p:cNvSpPr txBox="1">
            <a:spLocks noChangeArrowheads="1"/>
          </p:cNvSpPr>
          <p:nvPr/>
        </p:nvSpPr>
        <p:spPr bwMode="auto">
          <a:xfrm>
            <a:off x="5734668" y="5437236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v</a:t>
            </a:r>
            <a:r>
              <a:rPr lang="en-US" sz="2400" i="1" baseline="-25000">
                <a:solidFill>
                  <a:srgbClr val="FF0000"/>
                </a:solidFill>
              </a:rPr>
              <a:t>x</a:t>
            </a: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577564" name="Text Box 28"/>
          <p:cNvSpPr txBox="1">
            <a:spLocks noChangeArrowheads="1"/>
          </p:cNvSpPr>
          <p:nvPr/>
        </p:nvSpPr>
        <p:spPr bwMode="auto">
          <a:xfrm>
            <a:off x="7030068" y="6046836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v</a:t>
            </a:r>
            <a:r>
              <a:rPr lang="en-US" sz="2400" i="1" baseline="-25000">
                <a:solidFill>
                  <a:srgbClr val="FF0000"/>
                </a:solidFill>
              </a:rPr>
              <a:t>y</a:t>
            </a: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577565" name="Text Box 29"/>
          <p:cNvSpPr txBox="1">
            <a:spLocks noChangeArrowheads="1"/>
          </p:cNvSpPr>
          <p:nvPr/>
        </p:nvSpPr>
        <p:spPr bwMode="auto">
          <a:xfrm>
            <a:off x="8096868" y="5742036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v</a:t>
            </a:r>
            <a:r>
              <a:rPr lang="en-US" sz="2400" i="1" baseline="-25000">
                <a:solidFill>
                  <a:srgbClr val="FF0000"/>
                </a:solidFill>
              </a:rPr>
              <a:t>z</a:t>
            </a:r>
            <a:endParaRPr lang="en-US" sz="2400" i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28448" y="2973135"/>
                <a:ext cx="9008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448" y="2973135"/>
                <a:ext cx="900824" cy="430887"/>
              </a:xfrm>
              <a:prstGeom prst="rect">
                <a:avLst/>
              </a:prstGeom>
              <a:blipFill>
                <a:blip r:embed="rId7"/>
                <a:stretch>
                  <a:fillRect t="-2571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770674" y="2477301"/>
            <a:ext cx="135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s, v, a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52392" y="4353239"/>
                <a:ext cx="2079352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392" y="4353239"/>
                <a:ext cx="2079352" cy="464871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0343" y="5742036"/>
                <a:ext cx="3711657" cy="87684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43" y="5742036"/>
                <a:ext cx="3711657" cy="8768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7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7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7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7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7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7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7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7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7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7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7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7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7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7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7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7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7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7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7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7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7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7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7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7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7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7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7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6" grpId="0" build="p"/>
      <p:bldP spid="577551" grpId="0"/>
      <p:bldP spid="577552" grpId="0"/>
      <p:bldP spid="577553" grpId="0"/>
      <p:bldP spid="577554" grpId="0" animBg="1"/>
      <p:bldP spid="577555" grpId="0" animBg="1"/>
      <p:bldP spid="577556" grpId="0" animBg="1"/>
      <p:bldP spid="577557" grpId="0" animBg="1"/>
      <p:bldP spid="577559" grpId="0" animBg="1"/>
      <p:bldP spid="577560" grpId="0" animBg="1"/>
      <p:bldP spid="577561" grpId="0" animBg="1"/>
      <p:bldP spid="577563" grpId="0"/>
      <p:bldP spid="577564" grpId="0"/>
      <p:bldP spid="5775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Finding Components of Vectors</a:t>
            </a:r>
          </a:p>
        </p:txBody>
      </p:sp>
      <p:sp>
        <p:nvSpPr>
          <p:cNvPr id="580611" name="Text Box 3"/>
          <p:cNvSpPr txBox="1">
            <a:spLocks noChangeArrowheads="1"/>
          </p:cNvSpPr>
          <p:nvPr/>
        </p:nvSpPr>
        <p:spPr bwMode="auto">
          <a:xfrm>
            <a:off x="142572" y="83328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1775" indent="-231775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If we have a vector in </a:t>
            </a:r>
            <a:r>
              <a:rPr lang="en-US" sz="2400" u="sng" dirty="0">
                <a:solidFill>
                  <a:schemeClr val="accent2"/>
                </a:solidFill>
              </a:rPr>
              <a:t>two dimensions</a:t>
            </a:r>
            <a:r>
              <a:rPr lang="en-US" sz="2400" dirty="0">
                <a:solidFill>
                  <a:schemeClr val="accent2"/>
                </a:solidFill>
              </a:rPr>
              <a:t>, it is pretty easy to compute its components from its magnitude and direction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580620" name="Line 12"/>
          <p:cNvSpPr>
            <a:spLocks noChangeShapeType="1"/>
          </p:cNvSpPr>
          <p:nvPr/>
        </p:nvSpPr>
        <p:spPr bwMode="auto">
          <a:xfrm flipV="1">
            <a:off x="6390972" y="2128680"/>
            <a:ext cx="1600200" cy="1600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806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045320"/>
              </p:ext>
            </p:extLst>
          </p:nvPr>
        </p:nvGraphicFramePr>
        <p:xfrm>
          <a:off x="7914972" y="1747680"/>
          <a:ext cx="307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4972" y="1747680"/>
                        <a:ext cx="307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634" name="Text Box 26"/>
          <p:cNvSpPr txBox="1">
            <a:spLocks noChangeArrowheads="1"/>
          </p:cNvSpPr>
          <p:nvPr/>
        </p:nvSpPr>
        <p:spPr bwMode="auto">
          <a:xfrm>
            <a:off x="8219772" y="375065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80635" name="Text Box 27"/>
          <p:cNvSpPr txBox="1">
            <a:spLocks noChangeArrowheads="1"/>
          </p:cNvSpPr>
          <p:nvPr/>
        </p:nvSpPr>
        <p:spPr bwMode="auto">
          <a:xfrm>
            <a:off x="5955543" y="158439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80636" name="Line 28"/>
          <p:cNvSpPr>
            <a:spLocks noChangeShapeType="1"/>
          </p:cNvSpPr>
          <p:nvPr/>
        </p:nvSpPr>
        <p:spPr bwMode="auto">
          <a:xfrm>
            <a:off x="6390972" y="372888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37" name="Line 29"/>
          <p:cNvSpPr>
            <a:spLocks noChangeShapeType="1"/>
          </p:cNvSpPr>
          <p:nvPr/>
        </p:nvSpPr>
        <p:spPr bwMode="auto">
          <a:xfrm flipH="1" flipV="1">
            <a:off x="6390972" y="151908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8063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890544"/>
              </p:ext>
            </p:extLst>
          </p:nvPr>
        </p:nvGraphicFramePr>
        <p:xfrm>
          <a:off x="6848172" y="3347880"/>
          <a:ext cx="3079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172" y="3347880"/>
                        <a:ext cx="3079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639" name="Text Box 31"/>
          <p:cNvSpPr txBox="1">
            <a:spLocks noChangeArrowheads="1"/>
          </p:cNvSpPr>
          <p:nvPr/>
        </p:nvSpPr>
        <p:spPr bwMode="auto">
          <a:xfrm>
            <a:off x="6924372" y="250968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</a:rPr>
              <a:t>v</a:t>
            </a:r>
          </a:p>
        </p:txBody>
      </p:sp>
      <p:sp>
        <p:nvSpPr>
          <p:cNvPr id="580640" name="Line 32"/>
          <p:cNvSpPr>
            <a:spLocks noChangeShapeType="1"/>
          </p:cNvSpPr>
          <p:nvPr/>
        </p:nvSpPr>
        <p:spPr bwMode="auto">
          <a:xfrm>
            <a:off x="6390972" y="372888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41" name="Line 33"/>
          <p:cNvSpPr>
            <a:spLocks noChangeShapeType="1"/>
          </p:cNvSpPr>
          <p:nvPr/>
        </p:nvSpPr>
        <p:spPr bwMode="auto">
          <a:xfrm flipH="1" flipV="1">
            <a:off x="7991172" y="2204880"/>
            <a:ext cx="0" cy="1524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42" name="Text Box 34"/>
          <p:cNvSpPr txBox="1">
            <a:spLocks noChangeArrowheads="1"/>
          </p:cNvSpPr>
          <p:nvPr/>
        </p:nvSpPr>
        <p:spPr bwMode="auto">
          <a:xfrm>
            <a:off x="7152972" y="380508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v</a:t>
            </a:r>
            <a:r>
              <a:rPr lang="en-US" sz="2400" i="1" baseline="-25000">
                <a:solidFill>
                  <a:srgbClr val="FF0000"/>
                </a:solidFill>
              </a:rPr>
              <a:t>x</a:t>
            </a: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580643" name="Text Box 35"/>
          <p:cNvSpPr txBox="1">
            <a:spLocks noChangeArrowheads="1"/>
          </p:cNvSpPr>
          <p:nvPr/>
        </p:nvSpPr>
        <p:spPr bwMode="auto">
          <a:xfrm>
            <a:off x="7991172" y="266208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v</a:t>
            </a:r>
            <a:r>
              <a:rPr lang="en-US" sz="2400" i="1" baseline="-25000">
                <a:solidFill>
                  <a:srgbClr val="FF0000"/>
                </a:solidFill>
              </a:rPr>
              <a:t>y</a:t>
            </a:r>
            <a:endParaRPr lang="en-US" sz="2400" i="1">
              <a:solidFill>
                <a:srgbClr val="FF0000"/>
              </a:solidFill>
            </a:endParaRPr>
          </a:p>
        </p:txBody>
      </p:sp>
      <p:graphicFrame>
        <p:nvGraphicFramePr>
          <p:cNvPr id="58064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002040"/>
              </p:ext>
            </p:extLst>
          </p:nvPr>
        </p:nvGraphicFramePr>
        <p:xfrm>
          <a:off x="599772" y="1900080"/>
          <a:ext cx="175101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" name="Equation" r:id="rId7" imgW="723600" imgH="482400" progId="Equation.DSMT4">
                  <p:embed/>
                </p:oleObj>
              </mc:Choice>
              <mc:Fallback>
                <p:oleObj name="Equation" r:id="rId7" imgW="723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72" y="1900080"/>
                        <a:ext cx="1751013" cy="10382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645" name="Text Box 37"/>
          <p:cNvSpPr txBox="1">
            <a:spLocks noChangeArrowheads="1"/>
          </p:cNvSpPr>
          <p:nvPr/>
        </p:nvSpPr>
        <p:spPr bwMode="auto">
          <a:xfrm>
            <a:off x="142572" y="319548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1775" indent="-231775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We can go the other way as well</a:t>
            </a:r>
            <a:endParaRPr lang="en-US" sz="2400" dirty="0">
              <a:solidFill>
                <a:srgbClr val="009900"/>
              </a:solidFill>
            </a:endParaRPr>
          </a:p>
        </p:txBody>
      </p:sp>
      <p:graphicFrame>
        <p:nvGraphicFramePr>
          <p:cNvPr id="5806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78685"/>
              </p:ext>
            </p:extLst>
          </p:nvPr>
        </p:nvGraphicFramePr>
        <p:xfrm>
          <a:off x="752172" y="3652680"/>
          <a:ext cx="2211388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" name="Equation" r:id="rId9" imgW="914400" imgH="787320" progId="Equation.DSMT4">
                  <p:embed/>
                </p:oleObj>
              </mc:Choice>
              <mc:Fallback>
                <p:oleObj name="Equation" r:id="rId9" imgW="91440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72" y="3652680"/>
                        <a:ext cx="2211388" cy="16938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647" name="Text Box 39"/>
          <p:cNvSpPr txBox="1">
            <a:spLocks noChangeArrowheads="1"/>
          </p:cNvSpPr>
          <p:nvPr/>
        </p:nvSpPr>
        <p:spPr bwMode="auto">
          <a:xfrm>
            <a:off x="294972" y="5405280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0988" indent="-280988">
              <a:buFontTx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Magnitude in 3D:</a:t>
            </a:r>
            <a:endParaRPr lang="en-US" sz="2400" dirty="0">
              <a:solidFill>
                <a:srgbClr val="009900"/>
              </a:solidFill>
            </a:endParaRPr>
          </a:p>
        </p:txBody>
      </p:sp>
      <p:graphicFrame>
        <p:nvGraphicFramePr>
          <p:cNvPr id="580648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231708"/>
              </p:ext>
            </p:extLst>
          </p:nvPr>
        </p:nvGraphicFramePr>
        <p:xfrm>
          <a:off x="675972" y="6014880"/>
          <a:ext cx="25495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" name="Equation" r:id="rId11" imgW="1054080" imgH="304560" progId="Equation.DSMT4">
                  <p:embed/>
                </p:oleObj>
              </mc:Choice>
              <mc:Fallback>
                <p:oleObj name="Equation" r:id="rId11" imgW="1054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72" y="6014880"/>
                        <a:ext cx="2549525" cy="6556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14772" y="4309620"/>
            <a:ext cx="275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 definition, in 2D, </a:t>
            </a:r>
            <a:r>
              <a:rPr lang="en-US" sz="2000" dirty="0" smtClean="0">
                <a:latin typeface="Symbol" panose="05050102010706020507" pitchFamily="18" charset="2"/>
              </a:rPr>
              <a:t>q</a:t>
            </a:r>
            <a:r>
              <a:rPr lang="en-US" sz="2000" dirty="0" smtClean="0"/>
              <a:t> is measured with respect to positive x-axis.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353856" y="6004439"/>
            <a:ext cx="572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Calculating the angles </a:t>
            </a:r>
            <a:r>
              <a:rPr lang="en-US" sz="1800" dirty="0" smtClean="0">
                <a:solidFill>
                  <a:schemeClr val="accent2"/>
                </a:solidFill>
              </a:rPr>
              <a:t>in three </a:t>
            </a:r>
            <a:r>
              <a:rPr lang="en-US" sz="1800" dirty="0">
                <a:solidFill>
                  <a:schemeClr val="accent2"/>
                </a:solidFill>
              </a:rPr>
              <a:t>dimensions it is </a:t>
            </a:r>
            <a:r>
              <a:rPr lang="en-US" sz="1800" dirty="0" smtClean="0">
                <a:solidFill>
                  <a:schemeClr val="accent2"/>
                </a:solidFill>
              </a:rPr>
              <a:t>harder</a:t>
            </a:r>
          </a:p>
          <a:p>
            <a:pPr marL="282575" lvl="1"/>
            <a:r>
              <a:rPr lang="en-US" sz="1800" dirty="0" smtClean="0">
                <a:solidFill>
                  <a:schemeClr val="accent2"/>
                </a:solidFill>
              </a:rPr>
              <a:t>(Spherical coordinates; not in this class)</a:t>
            </a:r>
            <a:endParaRPr lang="en-US" sz="1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8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8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8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build="p"/>
      <p:bldP spid="580620" grpId="0" animBg="1"/>
      <p:bldP spid="580634" grpId="0"/>
      <p:bldP spid="580635" grpId="0"/>
      <p:bldP spid="580636" grpId="0" animBg="1"/>
      <p:bldP spid="580637" grpId="0" animBg="1"/>
      <p:bldP spid="580639" grpId="0"/>
      <p:bldP spid="580640" grpId="0" animBg="1"/>
      <p:bldP spid="580641" grpId="0" animBg="1"/>
      <p:bldP spid="580642" grpId="0"/>
      <p:bldP spid="580643" grpId="0"/>
      <p:bldP spid="580645" grpId="0" build="p"/>
      <p:bldP spid="580647" grpId="0" build="p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Text Box 2"/>
          <p:cNvSpPr txBox="1">
            <a:spLocks noChangeArrowheads="1"/>
          </p:cNvSpPr>
          <p:nvPr/>
        </p:nvSpPr>
        <p:spPr bwMode="auto">
          <a:xfrm>
            <a:off x="0" y="0"/>
            <a:ext cx="6046839" cy="707886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Unit Vectors</a:t>
            </a:r>
          </a:p>
        </p:txBody>
      </p:sp>
      <p:sp>
        <p:nvSpPr>
          <p:cNvPr id="578563" name="Text Box 3"/>
          <p:cNvSpPr txBox="1">
            <a:spLocks noChangeArrowheads="1"/>
          </p:cNvSpPr>
          <p:nvPr/>
        </p:nvSpPr>
        <p:spPr bwMode="auto">
          <a:xfrm>
            <a:off x="304800" y="675167"/>
            <a:ext cx="8839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1775" indent="-231775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We can make a unit vector out of any vector</a:t>
            </a:r>
          </a:p>
          <a:p>
            <a:pPr marL="682625" lvl="1" indent="-225425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Denoted by putting a hat over the vector</a:t>
            </a:r>
          </a:p>
          <a:p>
            <a:pPr marL="682625" lvl="1" indent="-225425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It points in the same direction as the original vector</a:t>
            </a:r>
          </a:p>
          <a:p>
            <a:pPr marL="231775" indent="-231775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 unit vectors in the </a:t>
            </a:r>
            <a:r>
              <a:rPr lang="en-US" sz="2400" i="1" dirty="0">
                <a:solidFill>
                  <a:srgbClr val="009900"/>
                </a:solidFill>
              </a:rPr>
              <a:t>x</a:t>
            </a:r>
            <a:r>
              <a:rPr lang="en-US" sz="2400" dirty="0">
                <a:solidFill>
                  <a:srgbClr val="009900"/>
                </a:solidFill>
              </a:rPr>
              <a:t>-, </a:t>
            </a:r>
            <a:r>
              <a:rPr lang="en-US" sz="2400" i="1" dirty="0">
                <a:solidFill>
                  <a:srgbClr val="009900"/>
                </a:solidFill>
              </a:rPr>
              <a:t>y</a:t>
            </a:r>
            <a:r>
              <a:rPr lang="en-US" sz="2400" dirty="0">
                <a:solidFill>
                  <a:srgbClr val="009900"/>
                </a:solidFill>
              </a:rPr>
              <a:t>- and </a:t>
            </a:r>
            <a:r>
              <a:rPr lang="en-US" sz="2400" i="1" dirty="0">
                <a:solidFill>
                  <a:srgbClr val="009900"/>
                </a:solidFill>
              </a:rPr>
              <a:t>z</a:t>
            </a:r>
            <a:r>
              <a:rPr lang="en-US" sz="2400" dirty="0">
                <a:solidFill>
                  <a:srgbClr val="009900"/>
                </a:solidFill>
              </a:rPr>
              <a:t>-direction are very useful – they are given their own names</a:t>
            </a:r>
          </a:p>
          <a:p>
            <a:pPr marL="682625" lvl="1" indent="-225425">
              <a:buFontTx/>
              <a:buChar char="•"/>
            </a:pPr>
            <a:r>
              <a:rPr lang="en-US" sz="2400" i="1" dirty="0">
                <a:solidFill>
                  <a:srgbClr val="009900"/>
                </a:solidFill>
              </a:rPr>
              <a:t>i</a:t>
            </a:r>
            <a:r>
              <a:rPr lang="en-US" sz="2400" dirty="0">
                <a:solidFill>
                  <a:srgbClr val="009900"/>
                </a:solidFill>
              </a:rPr>
              <a:t>-hat, </a:t>
            </a:r>
            <a:r>
              <a:rPr lang="en-US" sz="2400" i="1" dirty="0">
                <a:solidFill>
                  <a:srgbClr val="009900"/>
                </a:solidFill>
              </a:rPr>
              <a:t>j</a:t>
            </a:r>
            <a:r>
              <a:rPr lang="en-US" sz="2400" dirty="0">
                <a:solidFill>
                  <a:srgbClr val="009900"/>
                </a:solidFill>
              </a:rPr>
              <a:t>-hat, and </a:t>
            </a:r>
            <a:r>
              <a:rPr lang="en-US" sz="2400" i="1" dirty="0" smtClean="0">
                <a:solidFill>
                  <a:srgbClr val="009900"/>
                </a:solidFill>
              </a:rPr>
              <a:t>k</a:t>
            </a:r>
            <a:r>
              <a:rPr lang="en-US" sz="2400" dirty="0" smtClean="0">
                <a:solidFill>
                  <a:srgbClr val="009900"/>
                </a:solidFill>
              </a:rPr>
              <a:t>-hat, </a:t>
            </a:r>
            <a:r>
              <a:rPr lang="en-US" sz="2400" dirty="0">
                <a:solidFill>
                  <a:srgbClr val="009900"/>
                </a:solidFill>
              </a:rPr>
              <a:t>respectively</a:t>
            </a:r>
            <a:endParaRPr lang="en-US" sz="2400" i="1" dirty="0">
              <a:solidFill>
                <a:srgbClr val="009900"/>
              </a:solidFill>
            </a:endParaRPr>
          </a:p>
          <a:p>
            <a:pPr marL="682625" lvl="1" indent="-225425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Often convenient to write arbitrary vector in terms of these </a:t>
            </a:r>
          </a:p>
        </p:txBody>
      </p:sp>
      <p:graphicFrame>
        <p:nvGraphicFramePr>
          <p:cNvPr id="578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719905"/>
              </p:ext>
            </p:extLst>
          </p:nvPr>
        </p:nvGraphicFramePr>
        <p:xfrm>
          <a:off x="6251575" y="76200"/>
          <a:ext cx="159702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7" name="Equation" r:id="rId3" imgW="660240" imgH="444240" progId="Equation.DSMT4">
                  <p:embed/>
                </p:oleObj>
              </mc:Choice>
              <mc:Fallback>
                <p:oleObj name="Equation" r:id="rId3" imgW="660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76200"/>
                        <a:ext cx="1597025" cy="9509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74" name="Line 14"/>
          <p:cNvSpPr>
            <a:spLocks noChangeShapeType="1"/>
          </p:cNvSpPr>
          <p:nvPr/>
        </p:nvSpPr>
        <p:spPr bwMode="auto">
          <a:xfrm flipH="1">
            <a:off x="7924800" y="3768725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75" name="Line 15"/>
          <p:cNvSpPr>
            <a:spLocks noChangeShapeType="1"/>
          </p:cNvSpPr>
          <p:nvPr/>
        </p:nvSpPr>
        <p:spPr bwMode="auto">
          <a:xfrm>
            <a:off x="8305800" y="3768725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76" name="Line 16"/>
          <p:cNvSpPr>
            <a:spLocks noChangeShapeType="1"/>
          </p:cNvSpPr>
          <p:nvPr/>
        </p:nvSpPr>
        <p:spPr bwMode="auto">
          <a:xfrm flipH="1" flipV="1">
            <a:off x="8305800" y="3006725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77" name="Object 17"/>
          <p:cNvGraphicFramePr>
            <a:graphicFrameLocks noChangeAspect="1"/>
          </p:cNvGraphicFramePr>
          <p:nvPr/>
        </p:nvGraphicFramePr>
        <p:xfrm>
          <a:off x="8001000" y="3997325"/>
          <a:ext cx="2444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8" name="Equation" r:id="rId5" imgW="101520" imgH="203040" progId="Equation.DSMT4">
                  <p:embed/>
                </p:oleObj>
              </mc:Choice>
              <mc:Fallback>
                <p:oleObj name="Equation" r:id="rId5" imgW="101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997325"/>
                        <a:ext cx="2444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936086"/>
              </p:ext>
            </p:extLst>
          </p:nvPr>
        </p:nvGraphicFramePr>
        <p:xfrm>
          <a:off x="5486400" y="2286000"/>
          <a:ext cx="26701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9" name="Equation" r:id="rId7" imgW="1104840" imgH="266400" progId="Equation.DSMT4">
                  <p:embed/>
                </p:oleObj>
              </mc:Choice>
              <mc:Fallback>
                <p:oleObj name="Equation" r:id="rId7" imgW="11048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86000"/>
                        <a:ext cx="2670175" cy="5730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2" name="Object 22"/>
          <p:cNvGraphicFramePr>
            <a:graphicFrameLocks noChangeAspect="1"/>
          </p:cNvGraphicFramePr>
          <p:nvPr/>
        </p:nvGraphicFramePr>
        <p:xfrm>
          <a:off x="8915400" y="3727450"/>
          <a:ext cx="244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0" name="Equation" r:id="rId9" imgW="101520" imgH="241200" progId="Equation.DSMT4">
                  <p:embed/>
                </p:oleObj>
              </mc:Choice>
              <mc:Fallback>
                <p:oleObj name="Equation" r:id="rId9" imgW="101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3727450"/>
                        <a:ext cx="2444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3" name="Object 23"/>
          <p:cNvGraphicFramePr>
            <a:graphicFrameLocks noChangeAspect="1"/>
          </p:cNvGraphicFramePr>
          <p:nvPr/>
        </p:nvGraphicFramePr>
        <p:xfrm>
          <a:off x="8335963" y="2895600"/>
          <a:ext cx="3365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1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963" y="2895600"/>
                        <a:ext cx="3365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84" name="Line 24"/>
          <p:cNvSpPr>
            <a:spLocks noChangeShapeType="1"/>
          </p:cNvSpPr>
          <p:nvPr/>
        </p:nvSpPr>
        <p:spPr bwMode="auto">
          <a:xfrm flipV="1">
            <a:off x="7391400" y="1447800"/>
            <a:ext cx="1447800" cy="381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85" name="Object 25"/>
          <p:cNvGraphicFramePr>
            <a:graphicFrameLocks noChangeAspect="1"/>
          </p:cNvGraphicFramePr>
          <p:nvPr/>
        </p:nvGraphicFramePr>
        <p:xfrm>
          <a:off x="8382000" y="990600"/>
          <a:ext cx="307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2" name="Equation" r:id="rId13" imgW="126720" imgH="139680" progId="Equation.DSMT4">
                  <p:embed/>
                </p:oleObj>
              </mc:Choice>
              <mc:Fallback>
                <p:oleObj name="Equation" r:id="rId13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990600"/>
                        <a:ext cx="307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86" name="Line 26"/>
          <p:cNvSpPr>
            <a:spLocks noChangeShapeType="1"/>
          </p:cNvSpPr>
          <p:nvPr/>
        </p:nvSpPr>
        <p:spPr bwMode="auto">
          <a:xfrm flipV="1">
            <a:off x="7391400" y="1676400"/>
            <a:ext cx="6096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87" name="Object 27"/>
          <p:cNvGraphicFramePr>
            <a:graphicFrameLocks noChangeAspect="1"/>
          </p:cNvGraphicFramePr>
          <p:nvPr/>
        </p:nvGraphicFramePr>
        <p:xfrm>
          <a:off x="7467600" y="1177925"/>
          <a:ext cx="307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3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177925"/>
                        <a:ext cx="307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88" name="Text Box 28"/>
          <p:cNvSpPr txBox="1">
            <a:spLocks noChangeArrowheads="1"/>
          </p:cNvSpPr>
          <p:nvPr/>
        </p:nvSpPr>
        <p:spPr bwMode="auto">
          <a:xfrm>
            <a:off x="0" y="3352800"/>
            <a:ext cx="7278624" cy="707886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Adding and Subtracting Vectors</a:t>
            </a:r>
          </a:p>
        </p:txBody>
      </p:sp>
      <p:sp>
        <p:nvSpPr>
          <p:cNvPr id="578589" name="Text Box 29"/>
          <p:cNvSpPr txBox="1">
            <a:spLocks noChangeArrowheads="1"/>
          </p:cNvSpPr>
          <p:nvPr/>
        </p:nvSpPr>
        <p:spPr bwMode="auto">
          <a:xfrm>
            <a:off x="0" y="40386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1775" indent="-231775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To graphically add two vectors, just connect them head to tail</a:t>
            </a:r>
          </a:p>
          <a:p>
            <a:pPr marL="231775" indent="-231775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To add them in components, just add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each component</a:t>
            </a:r>
          </a:p>
          <a:p>
            <a:pPr marL="231775" indent="-231775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Subtraction can be done the same way</a:t>
            </a:r>
          </a:p>
        </p:txBody>
      </p:sp>
      <p:sp>
        <p:nvSpPr>
          <p:cNvPr id="578590" name="Line 30"/>
          <p:cNvSpPr>
            <a:spLocks noChangeShapeType="1"/>
          </p:cNvSpPr>
          <p:nvPr/>
        </p:nvSpPr>
        <p:spPr bwMode="auto">
          <a:xfrm flipV="1">
            <a:off x="6934200" y="4800600"/>
            <a:ext cx="1447800" cy="381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9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523990"/>
              </p:ext>
            </p:extLst>
          </p:nvPr>
        </p:nvGraphicFramePr>
        <p:xfrm>
          <a:off x="8534400" y="4684713"/>
          <a:ext cx="3079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4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684713"/>
                        <a:ext cx="3079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92" name="Line 32"/>
          <p:cNvSpPr>
            <a:spLocks noChangeShapeType="1"/>
          </p:cNvSpPr>
          <p:nvPr/>
        </p:nvSpPr>
        <p:spPr bwMode="auto">
          <a:xfrm>
            <a:off x="6934200" y="5181600"/>
            <a:ext cx="152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9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923388"/>
              </p:ext>
            </p:extLst>
          </p:nvPr>
        </p:nvGraphicFramePr>
        <p:xfrm>
          <a:off x="7086600" y="6291263"/>
          <a:ext cx="4000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5" name="Equation" r:id="rId19" imgW="164880" imgH="177480" progId="Equation.DSMT4">
                  <p:embed/>
                </p:oleObj>
              </mc:Choice>
              <mc:Fallback>
                <p:oleObj name="Equation" r:id="rId19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6291263"/>
                        <a:ext cx="4000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94" name="Line 34"/>
          <p:cNvSpPr>
            <a:spLocks noChangeShapeType="1"/>
          </p:cNvSpPr>
          <p:nvPr/>
        </p:nvSpPr>
        <p:spPr bwMode="auto">
          <a:xfrm>
            <a:off x="6934200" y="5181600"/>
            <a:ext cx="1600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9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19651"/>
              </p:ext>
            </p:extLst>
          </p:nvPr>
        </p:nvGraphicFramePr>
        <p:xfrm>
          <a:off x="7086600" y="5611813"/>
          <a:ext cx="9239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6" name="Equation" r:id="rId21" imgW="380880" imgH="177480" progId="Equation.DSMT4">
                  <p:embed/>
                </p:oleObj>
              </mc:Choice>
              <mc:Fallback>
                <p:oleObj name="Equation" r:id="rId21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611813"/>
                        <a:ext cx="92392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9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663918"/>
              </p:ext>
            </p:extLst>
          </p:nvPr>
        </p:nvGraphicFramePr>
        <p:xfrm>
          <a:off x="152400" y="5572125"/>
          <a:ext cx="6477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7" name="Equation" r:id="rId23" imgW="2679480" imgH="279360" progId="Equation.DSMT4">
                  <p:embed/>
                </p:oleObj>
              </mc:Choice>
              <mc:Fallback>
                <p:oleObj name="Equation" r:id="rId23" imgW="2679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572125"/>
                        <a:ext cx="6477000" cy="6000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9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057192"/>
              </p:ext>
            </p:extLst>
          </p:nvPr>
        </p:nvGraphicFramePr>
        <p:xfrm>
          <a:off x="168275" y="6248400"/>
          <a:ext cx="64452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8" name="Equation" r:id="rId25" imgW="2666880" imgH="279360" progId="Equation.DSMT4">
                  <p:embed/>
                </p:oleObj>
              </mc:Choice>
              <mc:Fallback>
                <p:oleObj name="Equation" r:id="rId25" imgW="2666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6248400"/>
                        <a:ext cx="6445250" cy="6000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98" name="Line 38"/>
          <p:cNvSpPr>
            <a:spLocks noChangeShapeType="1"/>
          </p:cNvSpPr>
          <p:nvPr/>
        </p:nvSpPr>
        <p:spPr bwMode="auto">
          <a:xfrm>
            <a:off x="8382000" y="4800600"/>
            <a:ext cx="152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99" name="Line 39"/>
          <p:cNvSpPr>
            <a:spLocks noChangeShapeType="1"/>
          </p:cNvSpPr>
          <p:nvPr/>
        </p:nvSpPr>
        <p:spPr bwMode="auto">
          <a:xfrm flipV="1">
            <a:off x="7086600" y="5867400"/>
            <a:ext cx="1447800" cy="381000"/>
          </a:xfrm>
          <a:prstGeom prst="line">
            <a:avLst/>
          </a:prstGeom>
          <a:noFill/>
          <a:ln w="38100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7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7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7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7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7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7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7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7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7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7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7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7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7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7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7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7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7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7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7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build="p"/>
      <p:bldP spid="578574" grpId="0" animBg="1"/>
      <p:bldP spid="578575" grpId="0" animBg="1"/>
      <p:bldP spid="578576" grpId="0" animBg="1"/>
      <p:bldP spid="578584" grpId="0" animBg="1"/>
      <p:bldP spid="578586" grpId="0" animBg="1"/>
      <p:bldP spid="578588" grpId="0" animBg="1"/>
      <p:bldP spid="578589" grpId="0" build="p"/>
      <p:bldP spid="578590" grpId="0" animBg="1"/>
      <p:bldP spid="578592" grpId="0" animBg="1"/>
      <p:bldP spid="578594" grpId="0" animBg="1"/>
      <p:bldP spid="578598" grpId="0" animBg="1"/>
      <p:bldP spid="5785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0" y="99784"/>
            <a:ext cx="9144000" cy="1077218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Blackboard </a:t>
            </a:r>
            <a:r>
              <a:rPr lang="en-US" dirty="0" smtClean="0"/>
              <a:t>example 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Vectors, vector addition, polar coordinates</a:t>
            </a:r>
            <a:endParaRPr lang="en-US" sz="2400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1754188"/>
            <a:ext cx="83439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/>
              <a:t>A vector                  and a vector                      are given in </a:t>
            </a:r>
          </a:p>
          <a:p>
            <a:pPr marL="457200" indent="-457200">
              <a:spcBef>
                <a:spcPct val="50000"/>
              </a:spcBef>
            </a:pPr>
            <a:endParaRPr lang="en-US" sz="2400" dirty="0"/>
          </a:p>
          <a:p>
            <a:pPr marL="457200" indent="-457200">
              <a:spcBef>
                <a:spcPct val="50000"/>
              </a:spcBef>
            </a:pPr>
            <a:r>
              <a:rPr lang="en-US" sz="2400" dirty="0"/>
              <a:t>Cartesian coordinates.</a:t>
            </a:r>
          </a:p>
          <a:p>
            <a:pPr marL="457200" indent="-457200">
              <a:spcBef>
                <a:spcPct val="50000"/>
              </a:spcBef>
            </a:pPr>
            <a:endParaRPr lang="en-US" sz="2400" dirty="0"/>
          </a:p>
          <a:p>
            <a:pPr marL="457200" indent="-457200">
              <a:spcBef>
                <a:spcPct val="50000"/>
              </a:spcBef>
              <a:buFontTx/>
              <a:buAutoNum type="alphaLcParenBoth"/>
            </a:pPr>
            <a:r>
              <a:rPr lang="en-US" sz="2400" dirty="0" smtClean="0"/>
              <a:t>Calculate </a:t>
            </a:r>
            <a:r>
              <a:rPr lang="en-US" sz="2400" dirty="0"/>
              <a:t>the </a:t>
            </a:r>
            <a:r>
              <a:rPr lang="en-US" sz="2400" dirty="0" smtClean="0"/>
              <a:t>components  of vector		    . </a:t>
            </a:r>
            <a:endParaRPr lang="en-US" sz="2400" dirty="0"/>
          </a:p>
          <a:p>
            <a:pPr marL="457200" indent="-457200">
              <a:spcBef>
                <a:spcPct val="50000"/>
              </a:spcBef>
              <a:buFontTx/>
              <a:buAutoNum type="alphaLcParenBoth"/>
            </a:pPr>
            <a:endParaRPr lang="en-US" sz="2400" dirty="0"/>
          </a:p>
          <a:p>
            <a:pPr marL="457200" indent="-457200">
              <a:spcBef>
                <a:spcPct val="50000"/>
              </a:spcBef>
              <a:buFontTx/>
              <a:buAutoNum type="alphaLcParenBoth"/>
            </a:pPr>
            <a:r>
              <a:rPr lang="en-US" sz="2400" dirty="0"/>
              <a:t>What is the magnitude of       ?</a:t>
            </a:r>
          </a:p>
          <a:p>
            <a:pPr marL="457200" indent="-457200">
              <a:spcBef>
                <a:spcPct val="50000"/>
              </a:spcBef>
              <a:buFontTx/>
              <a:buAutoNum type="alphaLcParenBoth"/>
            </a:pPr>
            <a:endParaRPr lang="en-US" sz="2400" dirty="0"/>
          </a:p>
          <a:p>
            <a:pPr marL="457200" indent="-457200">
              <a:spcBef>
                <a:spcPct val="50000"/>
              </a:spcBef>
              <a:buFontTx/>
              <a:buAutoNum type="alphaLcParenBoth"/>
            </a:pPr>
            <a:r>
              <a:rPr lang="en-US" sz="2400" dirty="0"/>
              <a:t> Find the polar coordinates </a:t>
            </a:r>
            <a:r>
              <a:rPr lang="en-US" sz="2400" dirty="0" smtClean="0"/>
              <a:t>of	. </a:t>
            </a:r>
            <a:endParaRPr lang="en-US" sz="2400" dirty="0">
              <a:cs typeface="Times New Roman" pitchFamily="18" charset="0"/>
            </a:endParaRPr>
          </a:p>
        </p:txBody>
      </p:sp>
      <p:graphicFrame>
        <p:nvGraphicFramePr>
          <p:cNvPr id="1157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541876"/>
              </p:ext>
            </p:extLst>
          </p:nvPr>
        </p:nvGraphicFramePr>
        <p:xfrm>
          <a:off x="1541463" y="1444625"/>
          <a:ext cx="12430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2" name="Equation" r:id="rId3" imgW="520560" imgH="457200" progId="Equation.3">
                  <p:embed/>
                </p:oleObj>
              </mc:Choice>
              <mc:Fallback>
                <p:oleObj name="Equation" r:id="rId3" imgW="520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1444625"/>
                        <a:ext cx="1243012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687133"/>
              </p:ext>
            </p:extLst>
          </p:nvPr>
        </p:nvGraphicFramePr>
        <p:xfrm>
          <a:off x="5352026" y="3863975"/>
          <a:ext cx="19097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3" name="Equation" r:id="rId5" imgW="799920" imgH="215640" progId="Equation.3">
                  <p:embed/>
                </p:oleObj>
              </mc:Choice>
              <mc:Fallback>
                <p:oleObj name="Equation" r:id="rId5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026" y="3863975"/>
                        <a:ext cx="1909763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55807"/>
              </p:ext>
            </p:extLst>
          </p:nvPr>
        </p:nvGraphicFramePr>
        <p:xfrm>
          <a:off x="4048125" y="4937125"/>
          <a:ext cx="4540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4" name="Equation" r:id="rId7" imgW="190440" imgH="304560" progId="Equation.3">
                  <p:embed/>
                </p:oleObj>
              </mc:Choice>
              <mc:Fallback>
                <p:oleObj name="Equation" r:id="rId7" imgW="1904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4937125"/>
                        <a:ext cx="454025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792094"/>
              </p:ext>
            </p:extLst>
          </p:nvPr>
        </p:nvGraphicFramePr>
        <p:xfrm>
          <a:off x="4638456" y="6061885"/>
          <a:ext cx="3635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5" name="Equation" r:id="rId9" imgW="152280" imgH="215640" progId="Equation.DSMT4">
                  <p:embed/>
                </p:oleObj>
              </mc:Choice>
              <mc:Fallback>
                <p:oleObj name="Equation" r:id="rId9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456" y="6061885"/>
                        <a:ext cx="363537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521226"/>
              </p:ext>
            </p:extLst>
          </p:nvPr>
        </p:nvGraphicFramePr>
        <p:xfrm>
          <a:off x="4425497" y="1444625"/>
          <a:ext cx="15160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6" name="Equation" r:id="rId11" imgW="634680" imgH="457200" progId="Equation.3">
                  <p:embed/>
                </p:oleObj>
              </mc:Choice>
              <mc:Fallback>
                <p:oleObj name="Equation" r:id="rId11" imgW="634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497" y="1444625"/>
                        <a:ext cx="15160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3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Multiplying </a:t>
            </a:r>
            <a:r>
              <a:rPr lang="en-US" sz="3600" dirty="0" smtClean="0">
                <a:solidFill>
                  <a:schemeClr val="tx1"/>
                </a:solidFill>
              </a:rPr>
              <a:t>Vectors</a:t>
            </a:r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9587" name="Text Box 3"/>
              <p:cNvSpPr txBox="1">
                <a:spLocks noChangeArrowheads="1"/>
              </p:cNvSpPr>
              <p:nvPr/>
            </p:nvSpPr>
            <p:spPr bwMode="auto">
              <a:xfrm>
                <a:off x="0" y="838202"/>
                <a:ext cx="9144000" cy="3612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u="sng" dirty="0" smtClean="0">
                    <a:solidFill>
                      <a:schemeClr val="tx2"/>
                    </a:solidFill>
                  </a:rPr>
                  <a:t>There are two (very different) ways </a:t>
                </a:r>
                <a:r>
                  <a:rPr lang="en-US" b="1" u="sng" dirty="0">
                    <a:solidFill>
                      <a:schemeClr val="tx2"/>
                    </a:solidFill>
                  </a:rPr>
                  <a:t>to multiply two </a:t>
                </a:r>
                <a:r>
                  <a:rPr lang="en-US" b="1" u="sng" dirty="0" smtClean="0">
                    <a:solidFill>
                      <a:schemeClr val="tx2"/>
                    </a:solidFill>
                  </a:rPr>
                  <a:t>vectors</a:t>
                </a:r>
              </a:p>
              <a:p>
                <a:endParaRPr lang="en-US" sz="2400" u="sng" dirty="0">
                  <a:solidFill>
                    <a:schemeClr val="tx2"/>
                  </a:solidFill>
                </a:endParaRPr>
              </a:p>
              <a:p>
                <a:pPr marL="457200" indent="-457200">
                  <a:buAutoNum type="arabicParenR"/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The </a:t>
                </a:r>
                <a:r>
                  <a:rPr lang="en-US" sz="2400" b="1" u="sng" dirty="0">
                    <a:solidFill>
                      <a:schemeClr val="accent2"/>
                    </a:solidFill>
                  </a:rPr>
                  <a:t>dot product </a:t>
                </a:r>
                <a:r>
                  <a:rPr lang="en-US" sz="2400" b="1" u="sng" dirty="0" smtClean="0">
                    <a:solidFill>
                      <a:schemeClr val="accent2"/>
                    </a:solidFill>
                  </a:rPr>
                  <a:t>(or scalar product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)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produces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a </a:t>
                </a:r>
                <a:r>
                  <a:rPr lang="en-US" sz="2400" u="sng" dirty="0">
                    <a:solidFill>
                      <a:schemeClr val="accent2"/>
                    </a:solidFill>
                  </a:rPr>
                  <a:t>scalar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quantity</a:t>
                </a:r>
                <a:endParaRPr lang="en-US" sz="2400" dirty="0">
                  <a:solidFill>
                    <a:schemeClr val="accent2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2"/>
                    </a:solidFill>
                  </a:rPr>
                  <a:t>It has no direction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2"/>
                    </a:solidFill>
                  </a:rPr>
                  <a:t>It can be pretty easily computed from geometry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2"/>
                    </a:solidFill>
                  </a:rPr>
                  <a:t>It can be easily computed from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components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2"/>
                    </a:solidFill>
                  </a:rPr>
                  <a:t>A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n example (chapter 7) is the work, W, done by a force,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when displacing an object by a distance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sz="2400" dirty="0" smtClean="0">
                  <a:solidFill>
                    <a:schemeClr val="accent2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For any two vectors, e.g.,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, the dot product is defined as:</a:t>
                </a:r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7958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38202"/>
                <a:ext cx="9144000" cy="3612143"/>
              </a:xfrm>
              <a:prstGeom prst="rect">
                <a:avLst/>
              </a:prstGeom>
              <a:blipFill rotWithShape="0">
                <a:blip r:embed="rId2"/>
                <a:stretch>
                  <a:fillRect l="-1333" t="-1858" r="-1000" b="-3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49664" y="4522907"/>
                <a:ext cx="7544245" cy="622222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64" y="4522907"/>
                <a:ext cx="7544245" cy="6222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 bwMode="auto">
          <a:xfrm>
            <a:off x="272143" y="5475517"/>
            <a:ext cx="855617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0" y="5625051"/>
            <a:ext cx="9144000" cy="46166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Blackboard </a:t>
            </a:r>
            <a:r>
              <a:rPr lang="en-US" sz="2400" dirty="0" smtClean="0"/>
              <a:t>example: </a:t>
            </a:r>
            <a:r>
              <a:rPr lang="en-US" sz="2000" dirty="0" smtClean="0"/>
              <a:t>Dot product (and vector subtraction)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401" y="6269653"/>
                <a:ext cx="8871857" cy="439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</m:t>
                    </m:r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find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6269653"/>
                <a:ext cx="8871857" cy="439479"/>
              </a:xfrm>
              <a:prstGeom prst="rect">
                <a:avLst/>
              </a:prstGeom>
              <a:blipFill rotWithShape="0">
                <a:blip r:embed="rId4"/>
                <a:stretch>
                  <a:fillRect l="-687" t="-16438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029199" y="5127171"/>
            <a:ext cx="338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ymbol" panose="05050102010706020507" pitchFamily="18" charset="2"/>
              </a:rPr>
              <a:t>q</a:t>
            </a:r>
            <a:r>
              <a:rPr lang="en-US" sz="1800" dirty="0" smtClean="0"/>
              <a:t> is the angle between the vectors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43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9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9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9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9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build="p"/>
      <p:bldP spid="2" grpId="0" animBg="1"/>
      <p:bldP spid="47" grpId="0" animBg="1"/>
      <p:bldP spid="1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623" name="Rectangle 39"/>
          <p:cNvSpPr>
            <a:spLocks noChangeArrowheads="1"/>
          </p:cNvSpPr>
          <p:nvPr/>
        </p:nvSpPr>
        <p:spPr bwMode="auto">
          <a:xfrm>
            <a:off x="152400" y="5029200"/>
            <a:ext cx="8839200" cy="1828800"/>
          </a:xfrm>
          <a:prstGeom prst="rect">
            <a:avLst/>
          </a:prstGeom>
          <a:solidFill>
            <a:srgbClr val="FF99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Multiplying </a:t>
            </a:r>
            <a:r>
              <a:rPr lang="en-US" sz="3600" dirty="0" smtClean="0">
                <a:solidFill>
                  <a:schemeClr val="tx1"/>
                </a:solidFill>
              </a:rPr>
              <a:t>Vectors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5795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174514"/>
              </p:ext>
            </p:extLst>
          </p:nvPr>
        </p:nvGraphicFramePr>
        <p:xfrm>
          <a:off x="7969250" y="3168481"/>
          <a:ext cx="3079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1"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3168481"/>
                        <a:ext cx="3079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9602" name="Line 18"/>
          <p:cNvSpPr>
            <a:spLocks noChangeShapeType="1"/>
          </p:cNvSpPr>
          <p:nvPr/>
        </p:nvSpPr>
        <p:spPr bwMode="auto">
          <a:xfrm>
            <a:off x="7207250" y="3320881"/>
            <a:ext cx="1222375" cy="762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960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175390"/>
              </p:ext>
            </p:extLst>
          </p:nvPr>
        </p:nvGraphicFramePr>
        <p:xfrm>
          <a:off x="8502650" y="3924131"/>
          <a:ext cx="307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2650" y="3924131"/>
                        <a:ext cx="307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9604" name="Line 20"/>
          <p:cNvSpPr>
            <a:spLocks noChangeShapeType="1"/>
          </p:cNvSpPr>
          <p:nvPr/>
        </p:nvSpPr>
        <p:spPr bwMode="auto">
          <a:xfrm flipV="1">
            <a:off x="7210425" y="2787481"/>
            <a:ext cx="12954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960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079668"/>
              </p:ext>
            </p:extLst>
          </p:nvPr>
        </p:nvGraphicFramePr>
        <p:xfrm>
          <a:off x="8578850" y="2628731"/>
          <a:ext cx="4000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" name="Equation" r:id="rId7" imgW="164880" imgH="139680" progId="Equation.DSMT4">
                  <p:embed/>
                </p:oleObj>
              </mc:Choice>
              <mc:Fallback>
                <p:oleObj name="Equation" r:id="rId7" imgW="1648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8850" y="2628731"/>
                        <a:ext cx="40005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9611" name="Text Box 27"/>
          <p:cNvSpPr txBox="1">
            <a:spLocks noChangeArrowheads="1"/>
          </p:cNvSpPr>
          <p:nvPr/>
        </p:nvSpPr>
        <p:spPr bwMode="auto">
          <a:xfrm>
            <a:off x="-38100" y="1833148"/>
            <a:ext cx="9017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9900"/>
                </a:solidFill>
              </a:rPr>
              <a:t>It </a:t>
            </a:r>
            <a:r>
              <a:rPr lang="en-US" sz="2400" dirty="0">
                <a:solidFill>
                  <a:srgbClr val="009900"/>
                </a:solidFill>
              </a:rPr>
              <a:t>is perpendicular to both vectors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Requires the right-hand rule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Its magnitude can be easily computed from </a:t>
            </a:r>
            <a:r>
              <a:rPr lang="en-US" sz="2400" dirty="0" smtClean="0">
                <a:solidFill>
                  <a:srgbClr val="009900"/>
                </a:solidFill>
              </a:rPr>
              <a:t>geometry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99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99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99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It is a bit of a pain to compute from components</a:t>
            </a:r>
          </a:p>
        </p:txBody>
      </p:sp>
      <p:sp>
        <p:nvSpPr>
          <p:cNvPr id="579612" name="Line 28"/>
          <p:cNvSpPr>
            <a:spLocks noChangeShapeType="1"/>
          </p:cNvSpPr>
          <p:nvPr/>
        </p:nvSpPr>
        <p:spPr bwMode="auto">
          <a:xfrm flipV="1">
            <a:off x="7207250" y="1638131"/>
            <a:ext cx="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961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107968"/>
              </p:ext>
            </p:extLst>
          </p:nvPr>
        </p:nvGraphicFramePr>
        <p:xfrm>
          <a:off x="7305675" y="1720681"/>
          <a:ext cx="8921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4" name="Equation" r:id="rId9" imgW="368280" imgH="139680" progId="Equation.DSMT4">
                  <p:embed/>
                </p:oleObj>
              </mc:Choice>
              <mc:Fallback>
                <p:oleObj name="Equation" r:id="rId9" imgW="368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675" y="1720681"/>
                        <a:ext cx="8921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9619" name="Group 35"/>
          <p:cNvGrpSpPr>
            <a:grpSpLocks/>
          </p:cNvGrpSpPr>
          <p:nvPr/>
        </p:nvGrpSpPr>
        <p:grpSpPr bwMode="auto">
          <a:xfrm>
            <a:off x="7207250" y="2806531"/>
            <a:ext cx="304800" cy="660400"/>
            <a:chOff x="4368" y="1360"/>
            <a:chExt cx="192" cy="416"/>
          </a:xfrm>
        </p:grpSpPr>
        <p:sp>
          <p:nvSpPr>
            <p:cNvPr id="579614" name="Line 30"/>
            <p:cNvSpPr>
              <a:spLocks noChangeShapeType="1"/>
            </p:cNvSpPr>
            <p:nvPr/>
          </p:nvSpPr>
          <p:spPr bwMode="auto">
            <a:xfrm flipV="1">
              <a:off x="4368" y="1360"/>
              <a:ext cx="192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615" name="Line 31"/>
            <p:cNvSpPr>
              <a:spLocks noChangeShapeType="1"/>
            </p:cNvSpPr>
            <p:nvPr/>
          </p:nvSpPr>
          <p:spPr bwMode="auto">
            <a:xfrm flipV="1">
              <a:off x="4560" y="1360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616" name="Line 32"/>
            <p:cNvSpPr>
              <a:spLocks noChangeShapeType="1"/>
            </p:cNvSpPr>
            <p:nvPr/>
          </p:nvSpPr>
          <p:spPr bwMode="auto">
            <a:xfrm>
              <a:off x="4368" y="1440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617" name="Line 33"/>
            <p:cNvSpPr>
              <a:spLocks noChangeShapeType="1"/>
            </p:cNvSpPr>
            <p:nvPr/>
          </p:nvSpPr>
          <p:spPr bwMode="auto">
            <a:xfrm flipV="1">
              <a:off x="4512" y="1536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7962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624574"/>
              </p:ext>
            </p:extLst>
          </p:nvPr>
        </p:nvGraphicFramePr>
        <p:xfrm>
          <a:off x="834571" y="3351728"/>
          <a:ext cx="25161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5" name="Equation" r:id="rId11" imgW="1041120" imgH="253800" progId="Equation.DSMT4">
                  <p:embed/>
                </p:oleObj>
              </mc:Choice>
              <mc:Fallback>
                <p:oleObj name="Equation" r:id="rId11" imgW="1041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571" y="3351728"/>
                        <a:ext cx="2516188" cy="5461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621" name="Object 37"/>
          <p:cNvGraphicFramePr>
            <a:graphicFrameLocks noChangeAspect="1"/>
          </p:cNvGraphicFramePr>
          <p:nvPr>
            <p:extLst/>
          </p:nvPr>
        </p:nvGraphicFramePr>
        <p:xfrm>
          <a:off x="152400" y="5029200"/>
          <a:ext cx="3989388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6" name="Equation" r:id="rId13" imgW="1650960" imgH="761760" progId="Equation.DSMT4">
                  <p:embed/>
                </p:oleObj>
              </mc:Choice>
              <mc:Fallback>
                <p:oleObj name="Equation" r:id="rId13" imgW="16509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029200"/>
                        <a:ext cx="3989388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622" name="Object 38"/>
          <p:cNvGraphicFramePr>
            <a:graphicFrameLocks noChangeAspect="1"/>
          </p:cNvGraphicFramePr>
          <p:nvPr/>
        </p:nvGraphicFramePr>
        <p:xfrm>
          <a:off x="4038600" y="5526088"/>
          <a:ext cx="4940300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7" name="Equation" r:id="rId15" imgW="2044440" imgH="583920" progId="Equation.DSMT4">
                  <p:embed/>
                </p:oleObj>
              </mc:Choice>
              <mc:Fallback>
                <p:oleObj name="Equation" r:id="rId15" imgW="20444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526088"/>
                        <a:ext cx="4940300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926979"/>
            <a:ext cx="8826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arenR" startAt="2"/>
            </a:pPr>
            <a:r>
              <a:rPr lang="en-US" sz="2400" dirty="0" smtClean="0">
                <a:solidFill>
                  <a:srgbClr val="009900"/>
                </a:solidFill>
              </a:rPr>
              <a:t>The </a:t>
            </a:r>
            <a:r>
              <a:rPr lang="en-US" sz="2400" b="1" dirty="0">
                <a:solidFill>
                  <a:srgbClr val="009900"/>
                </a:solidFill>
              </a:rPr>
              <a:t>cross product (or vector product) </a:t>
            </a:r>
            <a:r>
              <a:rPr lang="en-US" sz="2400" dirty="0">
                <a:solidFill>
                  <a:srgbClr val="009900"/>
                </a:solidFill>
              </a:rPr>
              <a:t>produces a </a:t>
            </a:r>
            <a:r>
              <a:rPr lang="en-US" sz="2400" u="sng" dirty="0">
                <a:solidFill>
                  <a:srgbClr val="009900"/>
                </a:solidFill>
              </a:rPr>
              <a:t>vector</a:t>
            </a:r>
            <a:r>
              <a:rPr lang="en-US" sz="2400" dirty="0">
                <a:solidFill>
                  <a:srgbClr val="009900"/>
                </a:solidFill>
              </a:rPr>
              <a:t> </a:t>
            </a:r>
            <a:r>
              <a:rPr lang="en-US" sz="2400" dirty="0" smtClean="0">
                <a:solidFill>
                  <a:srgbClr val="009900"/>
                </a:solidFill>
              </a:rPr>
              <a:t>quantity</a:t>
            </a:r>
          </a:p>
          <a:p>
            <a:pPr lvl="0">
              <a:tabLst>
                <a:tab pos="457200" algn="l"/>
              </a:tabLst>
            </a:pPr>
            <a:r>
              <a:rPr lang="en-US" sz="2400" dirty="0">
                <a:solidFill>
                  <a:srgbClr val="009900"/>
                </a:solidFill>
              </a:rPr>
              <a:t>	</a:t>
            </a:r>
            <a:r>
              <a:rPr lang="en-US" sz="2400" dirty="0" smtClean="0">
                <a:solidFill>
                  <a:srgbClr val="009900"/>
                </a:solidFill>
              </a:rPr>
              <a:t>(examples </a:t>
            </a:r>
            <a:r>
              <a:rPr lang="en-US" sz="2400" dirty="0">
                <a:solidFill>
                  <a:srgbClr val="009900"/>
                </a:solidFill>
              </a:rPr>
              <a:t>later)</a:t>
            </a:r>
          </a:p>
        </p:txBody>
      </p:sp>
    </p:spTree>
    <p:extLst>
      <p:ext uri="{BB962C8B-B14F-4D97-AF65-F5344CB8AC3E}">
        <p14:creationId xmlns:p14="http://schemas.microsoft.com/office/powerpoint/2010/main" val="27822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9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9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9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9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9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9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9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9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23" grpId="0" animBg="1"/>
      <p:bldP spid="579602" grpId="0" animBg="1"/>
      <p:bldP spid="579604" grpId="0" animBg="1"/>
      <p:bldP spid="579611" grpId="0" build="p"/>
      <p:bldP spid="5796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109538"/>
            <a:ext cx="9144000" cy="657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/>
              <a:t>TEXT AND </a:t>
            </a:r>
            <a:r>
              <a:rPr lang="en-US" sz="1600" b="1" dirty="0" smtClean="0"/>
              <a:t>MATERIALS</a:t>
            </a:r>
            <a:endParaRPr lang="en-US" sz="1600" b="1" dirty="0"/>
          </a:p>
          <a:p>
            <a:pPr>
              <a:buFontTx/>
              <a:buChar char="•"/>
            </a:pPr>
            <a:r>
              <a:rPr lang="en-US" sz="1600" dirty="0"/>
              <a:t>  </a:t>
            </a:r>
            <a:r>
              <a:rPr lang="en-US" sz="1600" u="sng" dirty="0"/>
              <a:t>Required text book:</a:t>
            </a:r>
            <a:r>
              <a:rPr lang="en-US" sz="1600" dirty="0"/>
              <a:t> </a:t>
            </a:r>
            <a:r>
              <a:rPr lang="en-US" sz="1600" i="1" dirty="0"/>
              <a:t>Physics for Scientists and Engineers, </a:t>
            </a:r>
            <a:r>
              <a:rPr lang="en-US" sz="1600" i="1" dirty="0" smtClean="0"/>
              <a:t>9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</a:t>
            </a:r>
            <a:r>
              <a:rPr lang="en-US" sz="1600" i="1" dirty="0"/>
              <a:t>ed.</a:t>
            </a:r>
            <a:r>
              <a:rPr lang="en-US" sz="1600" dirty="0"/>
              <a:t> by </a:t>
            </a:r>
            <a:r>
              <a:rPr lang="en-US" sz="1600" dirty="0" err="1"/>
              <a:t>Serway</a:t>
            </a:r>
            <a:r>
              <a:rPr lang="en-US" sz="1600" dirty="0"/>
              <a:t> &amp; Jewett </a:t>
            </a:r>
            <a:r>
              <a:rPr lang="en-US" sz="1600" dirty="0" smtClean="0"/>
              <a:t>vol. 2</a:t>
            </a:r>
            <a:endParaRPr lang="en-US" sz="1600" dirty="0"/>
          </a:p>
          <a:p>
            <a:pPr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u="sng" dirty="0" smtClean="0"/>
              <a:t>Required</a:t>
            </a:r>
            <a:r>
              <a:rPr lang="en-US" sz="1600" u="sng" dirty="0"/>
              <a:t>:</a:t>
            </a:r>
            <a:r>
              <a:rPr lang="en-US" sz="1600" dirty="0"/>
              <a:t>  Sign up for WebAssign (~ </a:t>
            </a:r>
            <a:r>
              <a:rPr lang="en-US" sz="1600" dirty="0" smtClean="0"/>
              <a:t>$100 (includes e-book), </a:t>
            </a:r>
            <a:r>
              <a:rPr lang="en-US" sz="1600" dirty="0"/>
              <a:t>more details below).  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	WebAssign &amp; e-book are best deal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Required:</a:t>
            </a:r>
            <a:r>
              <a:rPr lang="en-US" sz="1600" dirty="0"/>
              <a:t>  For the lab you must get the lab manual from the bookstore (~$15</a:t>
            </a:r>
            <a:r>
              <a:rPr lang="en-US" sz="1600" dirty="0" smtClean="0"/>
              <a:t>).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 smtClean="0"/>
              <a:t>Required</a:t>
            </a:r>
            <a:r>
              <a:rPr lang="en-US" sz="1600" u="sng" dirty="0"/>
              <a:t>:</a:t>
            </a:r>
            <a:r>
              <a:rPr lang="en-US" sz="1600" dirty="0"/>
              <a:t>  </a:t>
            </a:r>
            <a:r>
              <a:rPr lang="en-US" sz="1600" dirty="0" smtClean="0"/>
              <a:t>i-clickers (bookstore (~$30, new; many used ones available) or REEF app on cell phone (~$15), </a:t>
            </a:r>
            <a:r>
              <a:rPr lang="en-US" sz="1600" dirty="0"/>
              <a:t>can be used for other </a:t>
            </a:r>
            <a:r>
              <a:rPr lang="en-US" sz="1600" dirty="0" smtClean="0"/>
              <a:t>classes))</a:t>
            </a: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 smtClean="0"/>
              <a:t>Optional</a:t>
            </a:r>
            <a:r>
              <a:rPr lang="en-US" sz="1600" u="sng" dirty="0"/>
              <a:t>:</a:t>
            </a:r>
            <a:r>
              <a:rPr lang="en-US" sz="1600" dirty="0"/>
              <a:t> Student solution manual (can help with some homework problems</a:t>
            </a:r>
            <a:r>
              <a:rPr lang="en-US" sz="1600" dirty="0" smtClean="0"/>
              <a:t>). </a:t>
            </a:r>
            <a:endParaRPr lang="en-US" sz="1600" dirty="0"/>
          </a:p>
          <a:p>
            <a:endParaRPr lang="en-US" sz="1600" dirty="0"/>
          </a:p>
          <a:p>
            <a:pPr algn="ctr">
              <a:spcAft>
                <a:spcPts val="600"/>
              </a:spcAft>
            </a:pPr>
            <a:r>
              <a:rPr lang="en-US" sz="1600" b="1" dirty="0"/>
              <a:t>EXAMS AND GRADING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There will be one, comprehensive, 3-hour final exam and two1-hour, </a:t>
            </a:r>
            <a:r>
              <a:rPr lang="en-US" sz="1600" b="1" dirty="0"/>
              <a:t>evening</a:t>
            </a:r>
            <a:r>
              <a:rPr lang="en-US" sz="1600" dirty="0"/>
              <a:t> midterm exams given at the dates listed below.  Homework problems will be assigned for each chapter and they will be also be graded. 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	1.  Exam 		</a:t>
            </a:r>
            <a:r>
              <a:rPr lang="en-US" sz="1600" dirty="0" smtClean="0"/>
              <a:t>20 </a:t>
            </a:r>
            <a:r>
              <a:rPr lang="en-US" sz="1600" dirty="0"/>
              <a:t>%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	2.  Exam 		</a:t>
            </a:r>
            <a:r>
              <a:rPr lang="en-US" sz="1600" dirty="0" smtClean="0"/>
              <a:t>20 </a:t>
            </a:r>
            <a:r>
              <a:rPr lang="en-US" sz="1600" dirty="0"/>
              <a:t>%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	Final Exam 	</a:t>
            </a:r>
            <a:r>
              <a:rPr lang="en-US" sz="1600" dirty="0" smtClean="0"/>
              <a:t>30 </a:t>
            </a:r>
            <a:r>
              <a:rPr lang="en-US" sz="1600" dirty="0"/>
              <a:t>%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	Lab 		</a:t>
            </a:r>
            <a:r>
              <a:rPr lang="en-US" sz="1600" dirty="0" smtClean="0"/>
              <a:t>15 </a:t>
            </a:r>
            <a:r>
              <a:rPr lang="en-US" sz="1600" dirty="0"/>
              <a:t>%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	Homework	</a:t>
            </a:r>
            <a:r>
              <a:rPr lang="en-US" sz="1600" dirty="0" smtClean="0"/>
              <a:t>10 </a:t>
            </a:r>
            <a:r>
              <a:rPr lang="en-US" sz="1600" dirty="0"/>
              <a:t>%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	</a:t>
            </a:r>
            <a:r>
              <a:rPr lang="en-US" sz="1600" dirty="0" smtClean="0"/>
              <a:t>i-clickers 		5</a:t>
            </a:r>
            <a:r>
              <a:rPr lang="en-US" sz="1600" dirty="0"/>
              <a:t>%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	</a:t>
            </a:r>
            <a:r>
              <a:rPr lang="en-US" sz="1600" b="1" dirty="0" smtClean="0"/>
              <a:t>Participation </a:t>
            </a:r>
            <a:r>
              <a:rPr lang="en-US" sz="1600" b="1" dirty="0"/>
              <a:t>can move borderline grades.</a:t>
            </a:r>
            <a:r>
              <a:rPr lang="en-US" sz="1600" dirty="0"/>
              <a:t>  </a:t>
            </a:r>
          </a:p>
          <a:p>
            <a:pPr>
              <a:spcAft>
                <a:spcPts val="300"/>
              </a:spcAft>
            </a:pPr>
            <a:endParaRPr lang="en-US" sz="1600" b="1" u="sng" dirty="0" smtClean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600" b="1" u="sng" dirty="0" smtClean="0">
                <a:solidFill>
                  <a:srgbClr val="FF0000"/>
                </a:solidFill>
              </a:rPr>
              <a:t>Exams</a:t>
            </a:r>
            <a:r>
              <a:rPr lang="en-US" sz="1600" b="1" u="sng" dirty="0">
                <a:solidFill>
                  <a:srgbClr val="FF0000"/>
                </a:solidFill>
              </a:rPr>
              <a:t>:</a:t>
            </a:r>
            <a:r>
              <a:rPr lang="en-US" sz="1600" b="1" dirty="0">
                <a:solidFill>
                  <a:srgbClr val="FF0000"/>
                </a:solidFill>
              </a:rPr>
              <a:t>  	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Exam </a:t>
            </a:r>
            <a:r>
              <a:rPr lang="en-US" sz="1600" b="1" dirty="0" smtClean="0">
                <a:solidFill>
                  <a:srgbClr val="FF0000"/>
                </a:solidFill>
              </a:rPr>
              <a:t>1:</a:t>
            </a:r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</a:rPr>
              <a:t>Friday, Feb. 1</a:t>
            </a:r>
            <a:r>
              <a:rPr lang="en-US" sz="1600" b="1" dirty="0">
                <a:solidFill>
                  <a:srgbClr val="FF0000"/>
                </a:solidFill>
              </a:rPr>
              <a:t>5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>
                <a:solidFill>
                  <a:srgbClr val="FF0000"/>
                </a:solidFill>
              </a:rPr>
              <a:t>4</a:t>
            </a:r>
            <a:r>
              <a:rPr lang="en-US" sz="1600" b="1" dirty="0" smtClean="0">
                <a:solidFill>
                  <a:srgbClr val="FF0000"/>
                </a:solidFill>
              </a:rPr>
              <a:t>:00 </a:t>
            </a:r>
            <a:r>
              <a:rPr lang="en-US" sz="1600" b="1" dirty="0">
                <a:solidFill>
                  <a:srgbClr val="FF0000"/>
                </a:solidFill>
              </a:rPr>
              <a:t>– </a:t>
            </a:r>
            <a:r>
              <a:rPr lang="en-US" sz="1600" b="1" dirty="0" smtClean="0">
                <a:solidFill>
                  <a:srgbClr val="FF0000"/>
                </a:solidFill>
              </a:rPr>
              <a:t>5:00 </a:t>
            </a:r>
            <a:r>
              <a:rPr lang="en-US" sz="1600" b="1" dirty="0">
                <a:solidFill>
                  <a:srgbClr val="FF0000"/>
                </a:solidFill>
              </a:rPr>
              <a:t>pm or </a:t>
            </a:r>
            <a:r>
              <a:rPr lang="en-US" sz="1600" b="1" dirty="0" smtClean="0">
                <a:solidFill>
                  <a:srgbClr val="FF0000"/>
                </a:solidFill>
              </a:rPr>
              <a:t>5:00 </a:t>
            </a:r>
            <a:r>
              <a:rPr lang="en-US" sz="1600" b="1" dirty="0">
                <a:solidFill>
                  <a:srgbClr val="FF0000"/>
                </a:solidFill>
              </a:rPr>
              <a:t>– </a:t>
            </a:r>
            <a:r>
              <a:rPr lang="en-US" sz="1600" b="1" dirty="0" smtClean="0">
                <a:solidFill>
                  <a:srgbClr val="FF0000"/>
                </a:solidFill>
              </a:rPr>
              <a:t>6:00 </a:t>
            </a:r>
            <a:r>
              <a:rPr lang="en-US" sz="1600" b="1" dirty="0">
                <a:solidFill>
                  <a:srgbClr val="FF0000"/>
                </a:solidFill>
              </a:rPr>
              <a:t>pm (Chapters </a:t>
            </a:r>
            <a:r>
              <a:rPr lang="en-US" sz="1600" b="1" dirty="0" smtClean="0">
                <a:solidFill>
                  <a:srgbClr val="FF0000"/>
                </a:solidFill>
              </a:rPr>
              <a:t>23-25)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Exam 2: 	</a:t>
            </a:r>
            <a:r>
              <a:rPr lang="en-US" sz="1600" b="1" dirty="0" smtClean="0">
                <a:solidFill>
                  <a:srgbClr val="FF0000"/>
                </a:solidFill>
              </a:rPr>
              <a:t>Friday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</a:rPr>
              <a:t>March 29, </a:t>
            </a:r>
            <a:r>
              <a:rPr lang="en-US" sz="1600" b="1" dirty="0">
                <a:solidFill>
                  <a:srgbClr val="FF0000"/>
                </a:solidFill>
              </a:rPr>
              <a:t>4</a:t>
            </a:r>
            <a:r>
              <a:rPr lang="en-US" sz="1600" b="1" dirty="0" smtClean="0">
                <a:solidFill>
                  <a:srgbClr val="FF0000"/>
                </a:solidFill>
              </a:rPr>
              <a:t>:00 </a:t>
            </a:r>
            <a:r>
              <a:rPr lang="en-US" sz="1600" b="1" dirty="0">
                <a:solidFill>
                  <a:srgbClr val="FF0000"/>
                </a:solidFill>
              </a:rPr>
              <a:t>– </a:t>
            </a:r>
            <a:r>
              <a:rPr lang="en-US" sz="1600" b="1" dirty="0" smtClean="0">
                <a:solidFill>
                  <a:srgbClr val="FF0000"/>
                </a:solidFill>
              </a:rPr>
              <a:t>5:00 </a:t>
            </a:r>
            <a:r>
              <a:rPr lang="en-US" sz="1600" b="1" dirty="0">
                <a:solidFill>
                  <a:srgbClr val="FF0000"/>
                </a:solidFill>
              </a:rPr>
              <a:t>pm or </a:t>
            </a:r>
            <a:r>
              <a:rPr lang="en-US" sz="1600" b="1" dirty="0" smtClean="0">
                <a:solidFill>
                  <a:srgbClr val="FF0000"/>
                </a:solidFill>
              </a:rPr>
              <a:t>5:00 </a:t>
            </a:r>
            <a:r>
              <a:rPr lang="en-US" sz="1600" b="1" dirty="0">
                <a:solidFill>
                  <a:srgbClr val="FF0000"/>
                </a:solidFill>
              </a:rPr>
              <a:t>– </a:t>
            </a:r>
            <a:r>
              <a:rPr lang="en-US" sz="1600" b="1" dirty="0" smtClean="0">
                <a:solidFill>
                  <a:srgbClr val="FF0000"/>
                </a:solidFill>
              </a:rPr>
              <a:t>6:00 </a:t>
            </a:r>
            <a:r>
              <a:rPr lang="en-US" sz="1600" b="1" dirty="0">
                <a:solidFill>
                  <a:srgbClr val="FF0000"/>
                </a:solidFill>
              </a:rPr>
              <a:t>pm (Chapters </a:t>
            </a:r>
            <a:r>
              <a:rPr lang="en-US" sz="1600" b="1" dirty="0" smtClean="0">
                <a:solidFill>
                  <a:srgbClr val="FF0000"/>
                </a:solidFill>
              </a:rPr>
              <a:t>26-29)</a:t>
            </a:r>
            <a:r>
              <a:rPr lang="en-US" sz="1600" b="1" dirty="0">
                <a:solidFill>
                  <a:srgbClr val="FF0000"/>
                </a:solidFill>
              </a:rPr>
              <a:t>	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</a:rPr>
              <a:t>Final:</a:t>
            </a:r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</a:rPr>
              <a:t>Friday, May 10, </a:t>
            </a:r>
            <a:r>
              <a:rPr lang="en-US" sz="1600" b="1" dirty="0">
                <a:solidFill>
                  <a:srgbClr val="FF0000"/>
                </a:solidFill>
              </a:rPr>
              <a:t>9</a:t>
            </a:r>
            <a:r>
              <a:rPr lang="en-US" sz="1600" b="1" dirty="0" smtClean="0">
                <a:solidFill>
                  <a:srgbClr val="FF0000"/>
                </a:solidFill>
              </a:rPr>
              <a:t>:00 </a:t>
            </a:r>
            <a:r>
              <a:rPr lang="en-US" sz="1600" b="1" dirty="0">
                <a:solidFill>
                  <a:srgbClr val="FF0000"/>
                </a:solidFill>
              </a:rPr>
              <a:t>a</a:t>
            </a:r>
            <a:r>
              <a:rPr lang="en-US" sz="1600" b="1" dirty="0" smtClean="0">
                <a:solidFill>
                  <a:srgbClr val="FF0000"/>
                </a:solidFill>
              </a:rPr>
              <a:t>m – 12:00 </a:t>
            </a:r>
            <a:r>
              <a:rPr lang="en-US" sz="1600" b="1" dirty="0">
                <a:solidFill>
                  <a:srgbClr val="FF0000"/>
                </a:solidFill>
              </a:rPr>
              <a:t>pm (comprehensive, Chapters </a:t>
            </a:r>
            <a:r>
              <a:rPr lang="en-US" sz="1600" b="1" dirty="0" smtClean="0">
                <a:solidFill>
                  <a:srgbClr val="FF0000"/>
                </a:solidFill>
              </a:rPr>
              <a:t>23-29 &amp; 35-38)</a:t>
            </a:r>
          </a:p>
        </p:txBody>
      </p:sp>
      <p:pic>
        <p:nvPicPr>
          <p:cNvPr id="3075" name="Picture 6" descr="MCj039748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600" y="3364638"/>
            <a:ext cx="24257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0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0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0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0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-14690"/>
            <a:ext cx="9144000" cy="584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Chapter </a:t>
            </a:r>
            <a:r>
              <a:rPr lang="en-US" sz="3200" b="1" dirty="0" smtClean="0"/>
              <a:t>23:  Electric Fields</a:t>
            </a:r>
            <a:endParaRPr lang="en-US" sz="2400" dirty="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9757" y="647389"/>
            <a:ext cx="9051235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 dirty="0"/>
              <a:t>Reading assignment</a:t>
            </a:r>
            <a:r>
              <a:rPr lang="en-US" sz="1800" dirty="0"/>
              <a:t>: 	Chapter </a:t>
            </a:r>
            <a:r>
              <a:rPr lang="en-US" sz="1800" dirty="0" smtClean="0"/>
              <a:t>23, make sure to understand vectors</a:t>
            </a:r>
          </a:p>
          <a:p>
            <a:pPr>
              <a:spcBef>
                <a:spcPct val="50000"/>
              </a:spcBef>
            </a:pPr>
            <a:r>
              <a:rPr lang="en-US" sz="1800" u="sng" dirty="0" smtClean="0"/>
              <a:t>Homework Vectors, due Wednesday Jan. 23: </a:t>
            </a:r>
            <a:r>
              <a:rPr lang="en-US" sz="1800" dirty="0" smtClean="0"/>
              <a:t>Ch. 3: OQ1, 3, 11, 24, 29, 32, AE1, Ch. 7: 8, 9, 11</a:t>
            </a:r>
            <a:endParaRPr lang="en-US" sz="1800" u="sng" dirty="0" smtClean="0"/>
          </a:p>
          <a:p>
            <a:pPr>
              <a:spcBef>
                <a:spcPct val="50000"/>
              </a:spcBef>
            </a:pPr>
            <a:r>
              <a:rPr lang="en-US" sz="1800" u="sng" dirty="0" smtClean="0"/>
              <a:t>Homework 23.1, due Friday, Jan. 25: </a:t>
            </a:r>
            <a:r>
              <a:rPr lang="en-US" sz="1800" dirty="0" smtClean="0"/>
              <a:t>QQ1, QQ2, 1 (all homework is on WebAssign)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u="sng" dirty="0" smtClean="0"/>
              <a:t>Homework 23.2, due Monday, Jan. 28</a:t>
            </a:r>
            <a:r>
              <a:rPr lang="en-US" sz="1800" dirty="0" smtClean="0"/>
              <a:t>: QQ3, 9, 12, 15, 17</a:t>
            </a:r>
          </a:p>
          <a:p>
            <a:pPr>
              <a:spcBef>
                <a:spcPct val="50000"/>
              </a:spcBef>
            </a:pPr>
            <a:r>
              <a:rPr lang="en-US" sz="1800" u="sng" dirty="0" smtClean="0"/>
              <a:t>Homework 23.3, due Wednesday, Jan. 30: </a:t>
            </a:r>
            <a:r>
              <a:rPr lang="en-US" sz="1800" dirty="0" smtClean="0"/>
              <a:t>QQ5, OQ7, 29, 31, 49, 53, 57, 72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1800" dirty="0"/>
              <a:t>Sign up (purchase access code) and  check out WebAssign: </a:t>
            </a:r>
            <a:r>
              <a:rPr lang="en-US" sz="1400" dirty="0"/>
              <a:t>http://www.webassign.net/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1800" dirty="0"/>
              <a:t>Purchase </a:t>
            </a:r>
            <a:r>
              <a:rPr lang="en-US" sz="1800" dirty="0" err="1"/>
              <a:t>i</a:t>
            </a:r>
            <a:r>
              <a:rPr lang="en-US" sz="1800" dirty="0"/>
              <a:t>-clicker, book, lab </a:t>
            </a:r>
            <a:r>
              <a:rPr lang="en-US" sz="1800" dirty="0" smtClean="0"/>
              <a:t>manual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39756" y="3724197"/>
                <a:ext cx="9051235" cy="291272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227013" marR="0" lvl="0" indent="-227013" algn="l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Properties</a:t>
                </a:r>
                <a:r>
                  <a:rPr kumimoji="0" lang="en-US" sz="18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of electric charges</a:t>
                </a:r>
              </a:p>
              <a:p>
                <a:pPr marL="227013" marR="0" lvl="0" indent="-227013" algn="l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</a:rPr>
                  <a:t>Charging by induction</a:t>
                </a:r>
              </a:p>
              <a:p>
                <a:pPr marL="227013" marR="0" lvl="0" indent="-227013" algn="l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Coulomb’s law</a:t>
                </a:r>
              </a:p>
              <a:p>
                <a:pPr marL="227013" marR="0" lvl="0" indent="-227013" algn="l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lang="en-US" sz="1800" b="1" kern="0" dirty="0" smtClean="0">
                    <a:solidFill>
                      <a:sysClr val="windowText" lastClr="000000"/>
                    </a:solidFill>
                  </a:rPr>
                  <a:t>Electric field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</a:rPr>
                  <a:t>, calculating electric field (vector field) of a charge distribution (point charges)</a:t>
                </a:r>
              </a:p>
              <a:p>
                <a:pPr marL="227013" marR="0" lvl="0" indent="-227013" algn="l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lang="en-US" sz="1800" b="1" kern="0" dirty="0" smtClean="0">
                    <a:solidFill>
                      <a:sysClr val="windowText" lastClr="000000"/>
                    </a:solidFill>
                  </a:rPr>
                  <a:t>Electric force: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1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US" sz="1800" b="1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1800" b="1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1800" b="1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endParaRPr lang="en-US" sz="1800" b="1" kern="0" dirty="0" smtClean="0">
                  <a:solidFill>
                    <a:sysClr val="windowText" lastClr="000000"/>
                  </a:solidFill>
                </a:endParaRPr>
              </a:p>
              <a:p>
                <a:pPr marL="227013" marR="0" lvl="0" indent="-227013" algn="l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</a:rPr>
                  <a:t>Electric field lines </a:t>
                </a:r>
              </a:p>
              <a:p>
                <a:pPr marL="227013" marR="0" lvl="0" indent="-227013" algn="l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</a:rPr>
                  <a:t>Vectors, vector addition!</a:t>
                </a:r>
              </a:p>
            </p:txBody>
          </p:sp>
        </mc:Choice>
        <mc:Fallback xmlns="">
          <p:sp>
            <p:nvSpPr>
              <p:cNvPr id="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56" y="3724197"/>
                <a:ext cx="9051235" cy="2912720"/>
              </a:xfrm>
              <a:prstGeom prst="rect">
                <a:avLst/>
              </a:prstGeom>
              <a:blipFill>
                <a:blip r:embed="rId2"/>
                <a:stretch>
                  <a:fillRect l="-404" t="-1042" b="-2083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-25297" y="0"/>
            <a:ext cx="91440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Chapter 23:  </a:t>
            </a:r>
            <a:r>
              <a:rPr lang="en-US" dirty="0" smtClean="0"/>
              <a:t>Electric </a:t>
            </a:r>
            <a:r>
              <a:rPr lang="en-US" dirty="0"/>
              <a:t>charge and electric field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12955" y="1717384"/>
            <a:ext cx="8377084" cy="4431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Benjamin Franklin ( 1706-1790)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-  Named positive and negative charges</a:t>
            </a:r>
          </a:p>
          <a:p>
            <a:pPr>
              <a:spcBef>
                <a:spcPct val="50000"/>
              </a:spcBef>
            </a:pP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 smtClean="0"/>
              <a:t>Charles Coulomb (1736-1806)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-  Forces between charges</a:t>
            </a:r>
          </a:p>
          <a:p>
            <a:pPr>
              <a:spcBef>
                <a:spcPct val="50000"/>
              </a:spcBef>
            </a:pP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 smtClean="0"/>
              <a:t>Michael Faraday (1791-1867)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- Electric field</a:t>
            </a:r>
            <a:endParaRPr lang="en-US" sz="2400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18472" y="980972"/>
            <a:ext cx="776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/>
              <a:t>Electrostatics</a:t>
            </a:r>
            <a:r>
              <a:rPr lang="en-US" sz="2400" dirty="0"/>
              <a:t>: Interaction of charges which are not moving</a:t>
            </a:r>
          </a:p>
        </p:txBody>
      </p:sp>
      <p:pic>
        <p:nvPicPr>
          <p:cNvPr id="8194" name="Picture 2" descr="https://encrypted-tbn2.gstatic.com/images?q=tbn:ANd9GcSRhUXGYkgmr-lKAYGeHeY2ESZVqMjoE5YLG5K1rSaRBFLWQpb5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93" y="1805872"/>
            <a:ext cx="3257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thumb/e/e5/Faraday.png/220px-Farada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3"/>
          <a:stretch/>
        </p:blipFill>
        <p:spPr bwMode="auto">
          <a:xfrm>
            <a:off x="7399751" y="4336276"/>
            <a:ext cx="1360792" cy="168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23p6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93" y="3468580"/>
            <a:ext cx="1530325" cy="165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3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730242" y="151511"/>
            <a:ext cx="2354766" cy="6555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POSTIIVE </a:t>
            </a:r>
            <a:r>
              <a:rPr lang="en-US" sz="1200" b="1" dirty="0"/>
              <a:t>CHARGE</a:t>
            </a:r>
          </a:p>
          <a:p>
            <a:endParaRPr lang="en-US" sz="1200" b="1" dirty="0"/>
          </a:p>
          <a:p>
            <a:r>
              <a:rPr lang="en-US" sz="1200" dirty="0"/>
              <a:t>Human </a:t>
            </a:r>
            <a:r>
              <a:rPr lang="en-US" sz="1200" dirty="0" smtClean="0"/>
              <a:t>Hands (usually </a:t>
            </a:r>
            <a:r>
              <a:rPr lang="en-US" sz="1200" dirty="0"/>
              <a:t>too </a:t>
            </a:r>
            <a:r>
              <a:rPr lang="en-US" sz="1200" dirty="0" smtClean="0"/>
              <a:t>moist)</a:t>
            </a:r>
            <a:endParaRPr lang="en-US" sz="1200" dirty="0"/>
          </a:p>
          <a:p>
            <a:r>
              <a:rPr lang="en-US" sz="1200" dirty="0"/>
              <a:t>Rabbit Fur</a:t>
            </a:r>
          </a:p>
          <a:p>
            <a:r>
              <a:rPr lang="en-US" sz="1200" b="1" dirty="0"/>
              <a:t>Glass</a:t>
            </a:r>
          </a:p>
          <a:p>
            <a:r>
              <a:rPr lang="en-US" sz="1200" dirty="0"/>
              <a:t>Human Hair</a:t>
            </a:r>
          </a:p>
          <a:p>
            <a:r>
              <a:rPr lang="en-US" sz="1200" dirty="0"/>
              <a:t>Nylon</a:t>
            </a:r>
          </a:p>
          <a:p>
            <a:r>
              <a:rPr lang="en-US" sz="1200" b="1" dirty="0"/>
              <a:t>Wool</a:t>
            </a:r>
          </a:p>
          <a:p>
            <a:r>
              <a:rPr lang="en-US" sz="1200" dirty="0"/>
              <a:t>Fur</a:t>
            </a:r>
          </a:p>
          <a:p>
            <a:r>
              <a:rPr lang="en-US" sz="1200" dirty="0"/>
              <a:t>Lead</a:t>
            </a:r>
          </a:p>
          <a:p>
            <a:r>
              <a:rPr lang="en-US" sz="1200" b="1" dirty="0"/>
              <a:t>Silk</a:t>
            </a:r>
          </a:p>
          <a:p>
            <a:r>
              <a:rPr lang="en-US" sz="1200" dirty="0" smtClean="0"/>
              <a:t>Aluminum</a:t>
            </a:r>
            <a:endParaRPr lang="en-US" sz="1200" dirty="0"/>
          </a:p>
          <a:p>
            <a:r>
              <a:rPr lang="en-US" sz="1200" dirty="0"/>
              <a:t>Paper</a:t>
            </a:r>
          </a:p>
          <a:p>
            <a:r>
              <a:rPr lang="en-US" sz="1200" dirty="0"/>
              <a:t>Cotton</a:t>
            </a:r>
          </a:p>
          <a:p>
            <a:r>
              <a:rPr lang="en-US" sz="1200" dirty="0" smtClean="0"/>
              <a:t>Steel </a:t>
            </a:r>
            <a:r>
              <a:rPr lang="en-US" sz="1200" dirty="0"/>
              <a:t>(neutral)</a:t>
            </a:r>
          </a:p>
          <a:p>
            <a:r>
              <a:rPr lang="en-US" sz="1200" dirty="0"/>
              <a:t>Wood</a:t>
            </a:r>
          </a:p>
          <a:p>
            <a:r>
              <a:rPr lang="en-US" sz="1200" dirty="0" smtClean="0"/>
              <a:t>Amber</a:t>
            </a:r>
          </a:p>
          <a:p>
            <a:r>
              <a:rPr lang="en-US" sz="1200" b="1" dirty="0" smtClean="0"/>
              <a:t>Rubber Balloon</a:t>
            </a:r>
            <a:endParaRPr lang="en-US" sz="1200" b="1" dirty="0"/>
          </a:p>
          <a:p>
            <a:r>
              <a:rPr lang="en-US" sz="1200" dirty="0"/>
              <a:t>Hard Rubber</a:t>
            </a:r>
          </a:p>
          <a:p>
            <a:r>
              <a:rPr lang="en-US" sz="1200" dirty="0"/>
              <a:t>Nickel, Copper</a:t>
            </a:r>
          </a:p>
          <a:p>
            <a:r>
              <a:rPr lang="en-US" sz="1200" dirty="0"/>
              <a:t>Brass, Silver</a:t>
            </a:r>
          </a:p>
          <a:p>
            <a:r>
              <a:rPr lang="en-US" sz="1200" dirty="0"/>
              <a:t>Gold, Platinum</a:t>
            </a:r>
          </a:p>
          <a:p>
            <a:r>
              <a:rPr lang="en-US" sz="1200" dirty="0"/>
              <a:t>Polyester</a:t>
            </a:r>
          </a:p>
          <a:p>
            <a:r>
              <a:rPr lang="en-US" sz="1200" dirty="0"/>
              <a:t>Styrene (Styrofoam)</a:t>
            </a:r>
          </a:p>
          <a:p>
            <a:r>
              <a:rPr lang="en-US" sz="1200" dirty="0"/>
              <a:t>Saran Wrap</a:t>
            </a:r>
          </a:p>
          <a:p>
            <a:r>
              <a:rPr lang="en-US" sz="1200" dirty="0"/>
              <a:t>Polyurethane</a:t>
            </a:r>
          </a:p>
          <a:p>
            <a:r>
              <a:rPr lang="en-US" sz="1200" dirty="0"/>
              <a:t>Polyethylene (like scotch tape)</a:t>
            </a:r>
          </a:p>
          <a:p>
            <a:r>
              <a:rPr lang="en-US" sz="1200" dirty="0"/>
              <a:t>Polypropylene</a:t>
            </a:r>
          </a:p>
          <a:p>
            <a:r>
              <a:rPr lang="en-US" sz="1200" dirty="0"/>
              <a:t>Vinyl (PVC)</a:t>
            </a:r>
          </a:p>
          <a:p>
            <a:r>
              <a:rPr lang="en-US" sz="1200" dirty="0"/>
              <a:t>Silicon</a:t>
            </a:r>
          </a:p>
          <a:p>
            <a:r>
              <a:rPr lang="en-US" sz="1200" dirty="0"/>
              <a:t>Teflon (very negative)</a:t>
            </a:r>
          </a:p>
          <a:p>
            <a:endParaRPr lang="en-US" sz="1200" dirty="0"/>
          </a:p>
          <a:p>
            <a:r>
              <a:rPr lang="en-US" sz="1200" b="1" dirty="0"/>
              <a:t>NEGATIVE </a:t>
            </a:r>
            <a:r>
              <a:rPr lang="en-US" sz="1200" b="1" dirty="0" smtClean="0"/>
              <a:t>CHARGE</a:t>
            </a:r>
          </a:p>
          <a:p>
            <a:endParaRPr lang="en-US" sz="1200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0040" y="3107373"/>
            <a:ext cx="5715000" cy="3600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u="sng" dirty="0" err="1" smtClean="0"/>
              <a:t>Triboelectric</a:t>
            </a:r>
            <a:r>
              <a:rPr lang="en-US" sz="3200" u="sng" dirty="0" smtClean="0"/>
              <a:t> sequence:</a:t>
            </a:r>
            <a:endParaRPr lang="en-US" sz="1200" u="sng" dirty="0"/>
          </a:p>
          <a:p>
            <a:endParaRPr lang="en-US" sz="1600" b="1" dirty="0"/>
          </a:p>
          <a:p>
            <a:r>
              <a:rPr lang="en-US" sz="2000" dirty="0"/>
              <a:t>The items on top are less attractive to electrons and become positively charged, while the items on the bottom are more attractive to electrons and become negatively charged.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Thus</a:t>
            </a:r>
            <a:r>
              <a:rPr lang="en-US" sz="2000" dirty="0"/>
              <a:t>, on contact between any two substances shown in the column, the one appearing above becomes positively charged, the one listed anywhere below it becomes negatively </a:t>
            </a:r>
            <a:r>
              <a:rPr lang="en-US" sz="2000" dirty="0" smtClean="0"/>
              <a:t>charged.  </a:t>
            </a:r>
            <a:endParaRPr lang="en-US" sz="1600" dirty="0"/>
          </a:p>
        </p:txBody>
      </p:sp>
      <p:pic>
        <p:nvPicPr>
          <p:cNvPr id="4" name="Picture 4" descr="23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4"/>
          <a:stretch/>
        </p:blipFill>
        <p:spPr bwMode="auto">
          <a:xfrm>
            <a:off x="499084" y="1315881"/>
            <a:ext cx="1791223" cy="167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9084" y="121960"/>
            <a:ext cx="606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Franklin observed:</a:t>
            </a:r>
          </a:p>
          <a:p>
            <a:r>
              <a:rPr lang="en-US" sz="2400" dirty="0" smtClean="0"/>
              <a:t>When rubbing objects together, charges can get transferred from one object to the other.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0307" y="1539240"/>
            <a:ext cx="3973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Each transferred electron adds negative charge to the silk and an equal positive charge is left on the glass rod</a:t>
            </a:r>
            <a:endParaRPr lang="en-US" sz="18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321629" y="2462570"/>
            <a:ext cx="2244099" cy="97731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6391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guthold\Physics 25\Figure 16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 t="11700" r="14470" b="15384"/>
          <a:stretch/>
        </p:blipFill>
        <p:spPr bwMode="auto">
          <a:xfrm>
            <a:off x="5456901" y="914367"/>
            <a:ext cx="3480621" cy="48585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5888" y="939122"/>
            <a:ext cx="5230043" cy="483209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99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4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types: positive and negative </a:t>
            </a:r>
            <a:r>
              <a:rPr lang="en-US" sz="1600" dirty="0"/>
              <a:t>(negative charge is carried by electrons and positive charge is carried by </a:t>
            </a:r>
            <a:r>
              <a:rPr lang="en-US" sz="1600" dirty="0" smtClean="0"/>
              <a:t>protons (see atom model in two slides))</a:t>
            </a:r>
            <a:endParaRPr lang="en-US" sz="2800" dirty="0"/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dirty="0"/>
              <a:t>L</a:t>
            </a:r>
            <a:r>
              <a:rPr lang="en-US" dirty="0" smtClean="0"/>
              <a:t>ike </a:t>
            </a:r>
            <a:r>
              <a:rPr lang="en-US" dirty="0"/>
              <a:t>charges repel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dirty="0"/>
              <a:t>O</a:t>
            </a:r>
            <a:r>
              <a:rPr lang="en-US" dirty="0" smtClean="0"/>
              <a:t>pposite </a:t>
            </a:r>
            <a:r>
              <a:rPr lang="en-US" dirty="0"/>
              <a:t>charges attract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dirty="0" smtClean="0"/>
              <a:t>Charge </a:t>
            </a:r>
            <a:r>
              <a:rPr lang="en-US" dirty="0"/>
              <a:t>is conserved </a:t>
            </a:r>
            <a:r>
              <a:rPr lang="en-US" sz="1600" dirty="0"/>
              <a:t>(net amount of electric charge produced in any process is zero)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dirty="0" smtClean="0"/>
              <a:t>Charge </a:t>
            </a:r>
            <a:r>
              <a:rPr lang="en-US" dirty="0"/>
              <a:t>is quantized </a:t>
            </a:r>
            <a:r>
              <a:rPr lang="en-US" sz="1600" dirty="0"/>
              <a:t>(charge is always </a:t>
            </a:r>
            <a:r>
              <a:rPr lang="en-US" sz="1600" dirty="0" smtClean="0"/>
              <a:t>an integer </a:t>
            </a:r>
            <a:r>
              <a:rPr lang="en-US" sz="1600" dirty="0"/>
              <a:t>multiple of fundamental unit of charge, e = 1.6·10</a:t>
            </a:r>
            <a:r>
              <a:rPr lang="en-US" sz="1600" baseline="30000" dirty="0"/>
              <a:t>-19 </a:t>
            </a:r>
            <a:r>
              <a:rPr lang="en-US" sz="1600" dirty="0"/>
              <a:t>C</a:t>
            </a:r>
            <a:r>
              <a:rPr lang="en-US" sz="1600" dirty="0" smtClean="0"/>
              <a:t>)</a:t>
            </a:r>
            <a:endParaRPr lang="en-US" dirty="0" smtClean="0"/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dirty="0" smtClean="0"/>
              <a:t>Unit of charge: 1 Coulomb (1C)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     (= </a:t>
            </a:r>
            <a:r>
              <a:rPr lang="en-US" sz="1600" dirty="0" smtClean="0">
                <a:solidFill>
                  <a:srgbClr val="000000"/>
                </a:solidFill>
              </a:rPr>
              <a:t>6.25·10</a:t>
            </a:r>
            <a:r>
              <a:rPr lang="en-US" sz="1600" baseline="30000" dirty="0" smtClean="0">
                <a:solidFill>
                  <a:srgbClr val="000000"/>
                </a:solidFill>
              </a:rPr>
              <a:t>18 </a:t>
            </a:r>
            <a:r>
              <a:rPr lang="en-US" sz="1600" dirty="0" smtClean="0">
                <a:solidFill>
                  <a:srgbClr val="000000"/>
                </a:solidFill>
              </a:rPr>
              <a:t>electrons)</a:t>
            </a:r>
            <a:r>
              <a:rPr lang="en-US" dirty="0" smtClean="0"/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205" y="5728838"/>
            <a:ext cx="308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From: </a:t>
            </a:r>
            <a:r>
              <a:rPr lang="en-US" sz="1800" i="1" dirty="0" smtClean="0"/>
              <a:t>Physics</a:t>
            </a:r>
            <a:r>
              <a:rPr lang="en-US" sz="1800" dirty="0"/>
              <a:t> </a:t>
            </a:r>
            <a:r>
              <a:rPr lang="en-US" sz="1800" dirty="0" smtClean="0"/>
              <a:t>by </a:t>
            </a:r>
            <a:r>
              <a:rPr lang="en-US" sz="1800" dirty="0" err="1" smtClean="0"/>
              <a:t>Giancoli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0" y="143971"/>
            <a:ext cx="9143999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Properties of electric </a:t>
            </a:r>
            <a:r>
              <a:rPr lang="en-US" dirty="0" smtClean="0"/>
              <a:t>charges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44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206" y="316821"/>
            <a:ext cx="59383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i-clicker 23.1: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Three objects are brought close to each other, two at a time. It </a:t>
            </a:r>
            <a:r>
              <a:rPr lang="en-US" sz="2400" dirty="0">
                <a:solidFill>
                  <a:srgbClr val="000000"/>
                </a:solidFill>
              </a:rPr>
              <a:t>is found that </a:t>
            </a:r>
            <a:r>
              <a:rPr lang="en-US" sz="2400" dirty="0" smtClean="0">
                <a:solidFill>
                  <a:srgbClr val="000000"/>
                </a:solidFill>
              </a:rPr>
              <a:t>object 1 </a:t>
            </a:r>
            <a:r>
              <a:rPr lang="en-US" sz="2400" dirty="0">
                <a:solidFill>
                  <a:srgbClr val="000000"/>
                </a:solidFill>
              </a:rPr>
              <a:t>and 2 </a:t>
            </a:r>
            <a:r>
              <a:rPr lang="en-US" sz="2400" u="sng" dirty="0">
                <a:solidFill>
                  <a:srgbClr val="000000"/>
                </a:solidFill>
              </a:rPr>
              <a:t>repel</a:t>
            </a:r>
            <a:r>
              <a:rPr lang="en-US" sz="2400" dirty="0">
                <a:solidFill>
                  <a:srgbClr val="000000"/>
                </a:solidFill>
              </a:rPr>
              <a:t> each other and that </a:t>
            </a:r>
            <a:r>
              <a:rPr lang="en-US" sz="2400" dirty="0" smtClean="0">
                <a:solidFill>
                  <a:srgbClr val="000000"/>
                </a:solidFill>
              </a:rPr>
              <a:t>object 2 </a:t>
            </a:r>
            <a:r>
              <a:rPr lang="en-US" sz="2400" dirty="0">
                <a:solidFill>
                  <a:srgbClr val="000000"/>
                </a:solidFill>
              </a:rPr>
              <a:t>and 3 </a:t>
            </a:r>
            <a:r>
              <a:rPr lang="en-US" sz="2400" u="sng" dirty="0">
                <a:solidFill>
                  <a:srgbClr val="000000"/>
                </a:solidFill>
              </a:rPr>
              <a:t>repel</a:t>
            </a:r>
            <a:r>
              <a:rPr lang="en-US" sz="2400" dirty="0">
                <a:solidFill>
                  <a:srgbClr val="000000"/>
                </a:solidFill>
              </a:rPr>
              <a:t> each other. From this we can conclude </a:t>
            </a:r>
            <a:r>
              <a:rPr lang="en-US" sz="2400" dirty="0" smtClean="0">
                <a:solidFill>
                  <a:srgbClr val="000000"/>
                </a:solidFill>
              </a:rPr>
              <a:t>that: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206" y="3360133"/>
            <a:ext cx="73837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2400" dirty="0" smtClean="0">
                <a:solidFill>
                  <a:srgbClr val="000000"/>
                </a:solidFill>
              </a:rPr>
              <a:t>1 </a:t>
            </a:r>
            <a:r>
              <a:rPr lang="en-US" sz="2400" dirty="0">
                <a:solidFill>
                  <a:srgbClr val="000000"/>
                </a:solidFill>
              </a:rPr>
              <a:t>and </a:t>
            </a:r>
            <a:r>
              <a:rPr lang="en-US" sz="2400" dirty="0" smtClean="0">
                <a:solidFill>
                  <a:srgbClr val="000000"/>
                </a:solidFill>
              </a:rPr>
              <a:t>2 </a:t>
            </a:r>
            <a:r>
              <a:rPr lang="en-US" sz="2400" dirty="0">
                <a:solidFill>
                  <a:srgbClr val="000000"/>
                </a:solidFill>
              </a:rPr>
              <a:t>carry charges of opposite sign. </a:t>
            </a:r>
          </a:p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2400" dirty="0" smtClean="0">
                <a:solidFill>
                  <a:srgbClr val="000000"/>
                </a:solidFill>
              </a:rPr>
              <a:t>1 </a:t>
            </a:r>
            <a:r>
              <a:rPr lang="en-US" sz="2400" dirty="0">
                <a:solidFill>
                  <a:srgbClr val="000000"/>
                </a:solidFill>
              </a:rPr>
              <a:t>and 3 carry charges of </a:t>
            </a:r>
            <a:r>
              <a:rPr lang="en-US" sz="2400" dirty="0" smtClean="0">
                <a:solidFill>
                  <a:srgbClr val="000000"/>
                </a:solidFill>
              </a:rPr>
              <a:t>opposite sign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ll </a:t>
            </a:r>
            <a:r>
              <a:rPr lang="en-US" sz="2400" dirty="0">
                <a:solidFill>
                  <a:srgbClr val="000000"/>
                </a:solidFill>
              </a:rPr>
              <a:t>three carry </a:t>
            </a:r>
            <a:r>
              <a:rPr lang="en-US" sz="2400" dirty="0" smtClean="0">
                <a:solidFill>
                  <a:srgbClr val="000000"/>
                </a:solidFill>
              </a:rPr>
              <a:t>charges </a:t>
            </a:r>
            <a:r>
              <a:rPr lang="en-US" sz="2400" dirty="0">
                <a:solidFill>
                  <a:srgbClr val="000000"/>
                </a:solidFill>
              </a:rPr>
              <a:t>of the same sign.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2400" dirty="0">
                <a:solidFill>
                  <a:srgbClr val="000000"/>
                </a:solidFill>
              </a:rPr>
              <a:t>O</a:t>
            </a:r>
            <a:r>
              <a:rPr lang="en-US" sz="2400" dirty="0" smtClean="0">
                <a:solidFill>
                  <a:srgbClr val="000000"/>
                </a:solidFill>
              </a:rPr>
              <a:t>ne </a:t>
            </a:r>
            <a:r>
              <a:rPr lang="en-US" sz="2400" dirty="0">
                <a:solidFill>
                  <a:srgbClr val="000000"/>
                </a:solidFill>
              </a:rPr>
              <a:t>of the objects carries no charge.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2400" dirty="0">
                <a:solidFill>
                  <a:srgbClr val="000000"/>
                </a:solidFill>
              </a:rPr>
              <a:t>W</a:t>
            </a:r>
            <a:r>
              <a:rPr lang="en-US" sz="2400" dirty="0" smtClean="0">
                <a:solidFill>
                  <a:srgbClr val="000000"/>
                </a:solidFill>
              </a:rPr>
              <a:t>e know the </a:t>
            </a:r>
            <a:r>
              <a:rPr lang="en-US" sz="2400" dirty="0">
                <a:solidFill>
                  <a:srgbClr val="000000"/>
                </a:solidFill>
              </a:rPr>
              <a:t>sign of </a:t>
            </a:r>
            <a:r>
              <a:rPr lang="en-US" sz="2400" dirty="0" smtClean="0">
                <a:solidFill>
                  <a:srgbClr val="000000"/>
                </a:solidFill>
              </a:rPr>
              <a:t>all charges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Picture 2" descr="J:\guthold\Physics 25\Figure 16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4" t="11700" r="22395" b="15384"/>
          <a:stretch/>
        </p:blipFill>
        <p:spPr bwMode="auto">
          <a:xfrm>
            <a:off x="6533524" y="-1"/>
            <a:ext cx="2595923" cy="48585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5037" y="4875946"/>
            <a:ext cx="2698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From: </a:t>
            </a:r>
            <a:r>
              <a:rPr lang="en-US" sz="1600" i="1" dirty="0" smtClean="0"/>
              <a:t>Physics</a:t>
            </a:r>
            <a:r>
              <a:rPr lang="en-US" sz="1600" dirty="0"/>
              <a:t> </a:t>
            </a:r>
            <a:r>
              <a:rPr lang="en-US" sz="1600" dirty="0" smtClean="0"/>
              <a:t>by </a:t>
            </a:r>
            <a:r>
              <a:rPr lang="en-US" sz="1600" dirty="0" err="1" smtClean="0"/>
              <a:t>Giancoli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31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965715"/>
              </p:ext>
            </p:extLst>
          </p:nvPr>
        </p:nvGraphicFramePr>
        <p:xfrm>
          <a:off x="7110180" y="1298575"/>
          <a:ext cx="1612900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1" name="Image" r:id="rId3" imgW="1613267" imgH="1969643" progId="Photoshop.Image.4">
                  <p:embed/>
                </p:oleObj>
              </mc:Choice>
              <mc:Fallback>
                <p:oleObj name="Image" r:id="rId3" imgW="1613267" imgH="1969643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180" y="1298575"/>
                        <a:ext cx="1612900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-15332" y="-5005"/>
            <a:ext cx="5544763" cy="646331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The nature of matter</a:t>
            </a:r>
            <a:endParaRPr lang="en-US" sz="3600" dirty="0">
              <a:latin typeface="+mj-lt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-15331" y="664013"/>
            <a:ext cx="5647785" cy="408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 smtClean="0">
                <a:latin typeface="+mj-lt"/>
              </a:rPr>
              <a:t>Atoms (important facts):</a:t>
            </a:r>
            <a:endParaRPr lang="en-US" sz="2000" b="1" u="sng" dirty="0">
              <a:latin typeface="+mj-lt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Atomic radius: about 0.03 nm to 0.3 </a:t>
            </a:r>
            <a:r>
              <a:rPr lang="en-US" sz="1600" dirty="0" smtClean="0">
                <a:sym typeface="Wingdings" panose="05000000000000000000" pitchFamily="2" charset="2"/>
              </a:rPr>
              <a:t>nm, depending on atom type </a:t>
            </a:r>
            <a:r>
              <a:rPr lang="en-US" sz="1600" dirty="0">
                <a:sym typeface="Wingdings" panose="05000000000000000000" pitchFamily="2" charset="2"/>
              </a:rPr>
              <a:t>(position of electrons is not well defined</a:t>
            </a:r>
            <a:r>
              <a:rPr lang="en-US" sz="1600" dirty="0" smtClean="0">
                <a:sym typeface="Wingdings" panose="05000000000000000000" pitchFamily="2" charset="2"/>
              </a:rPr>
              <a:t>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118 different types (elements), 109 are stable (table of elements)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Consist of a nucleus, orbited by electrons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Electrons are negatively charged</a:t>
            </a:r>
            <a:endParaRPr lang="en-US" sz="1600" dirty="0">
              <a:latin typeface="+mj-lt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Nucleus consists of protons and neutrons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Protons are positively </a:t>
            </a:r>
            <a:r>
              <a:rPr lang="en-US" sz="1600" dirty="0" smtClean="0"/>
              <a:t>charged</a:t>
            </a:r>
            <a:endParaRPr lang="en-US" sz="1600" dirty="0" smtClean="0">
              <a:latin typeface="+mj-lt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Atomic number = number of protons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Number protons unequivocally determines element </a:t>
            </a:r>
          </a:p>
          <a:p>
            <a:pPr defTabSz="290513">
              <a:spcAft>
                <a:spcPts val="300"/>
              </a:spcAft>
            </a:pPr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(e.g. 6 protons = carbon)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Number or neutrons is about equal to number of protons, but it can vary for any given atom 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 different isotopes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834548" y="2036874"/>
            <a:ext cx="1174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+mj-lt"/>
              </a:rPr>
              <a:t>Electrons </a:t>
            </a:r>
          </a:p>
          <a:p>
            <a:r>
              <a:rPr lang="en-US" sz="1800" b="1" dirty="0" smtClean="0">
                <a:latin typeface="+mj-lt"/>
              </a:rPr>
              <a:t>(negative)</a:t>
            </a:r>
            <a:endParaRPr lang="en-US" sz="1800" b="1" dirty="0">
              <a:latin typeface="+mj-lt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791204" y="296498"/>
            <a:ext cx="32452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+mj-lt"/>
              </a:rPr>
              <a:t>Nucleus: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r>
              <a:rPr lang="en-US" sz="1800" b="1" dirty="0" smtClean="0">
                <a:latin typeface="+mj-lt"/>
              </a:rPr>
              <a:t>(consists of protons (positive) &amp; neutrons (neutral)</a:t>
            </a:r>
            <a:endParaRPr lang="en-US" b="1" dirty="0">
              <a:latin typeface="+mj-lt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1071" y="4853972"/>
            <a:ext cx="23415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+mj-lt"/>
              </a:rPr>
              <a:t>Matter</a:t>
            </a:r>
            <a:r>
              <a:rPr lang="en-US" sz="2000" b="1" u="sng" dirty="0" smtClean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Nuclei with positive charges</a:t>
            </a:r>
          </a:p>
          <a:p>
            <a:r>
              <a:rPr lang="en-US" sz="1600" dirty="0" smtClean="0">
                <a:latin typeface="+mj-lt"/>
              </a:rPr>
              <a:t>Surrounded by ‘sea’ of electrons.  Some electrons may be tightly bound to an atom, others not. </a:t>
            </a:r>
            <a:endParaRPr lang="en-US" sz="1600" dirty="0">
              <a:latin typeface="+mj-lt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483349" y="4874802"/>
            <a:ext cx="3048002" cy="19050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2635749" y="4929486"/>
            <a:ext cx="2752727" cy="1819275"/>
            <a:chOff x="3648" y="2304"/>
            <a:chExt cx="1734" cy="1146"/>
          </a:xfrm>
        </p:grpSpPr>
        <p:grpSp>
          <p:nvGrpSpPr>
            <p:cNvPr id="13333" name="Group 21"/>
            <p:cNvGrpSpPr>
              <a:grpSpLocks/>
            </p:cNvGrpSpPr>
            <p:nvPr/>
          </p:nvGrpSpPr>
          <p:grpSpPr bwMode="auto">
            <a:xfrm>
              <a:off x="3648" y="2508"/>
              <a:ext cx="1734" cy="330"/>
              <a:chOff x="3696" y="2472"/>
              <a:chExt cx="1734" cy="330"/>
            </a:xfrm>
          </p:grpSpPr>
          <p:sp>
            <p:nvSpPr>
              <p:cNvPr id="13334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35" name="Text Box 23"/>
              <p:cNvSpPr txBox="1">
                <a:spLocks noChangeArrowheads="1"/>
              </p:cNvSpPr>
              <p:nvPr/>
            </p:nvSpPr>
            <p:spPr bwMode="auto">
              <a:xfrm>
                <a:off x="5184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36" name="Text Box 24"/>
              <p:cNvSpPr txBox="1">
                <a:spLocks noChangeArrowheads="1"/>
              </p:cNvSpPr>
              <p:nvPr/>
            </p:nvSpPr>
            <p:spPr bwMode="auto">
              <a:xfrm>
                <a:off x="4588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37" name="Text Box 25"/>
              <p:cNvSpPr txBox="1">
                <a:spLocks noChangeArrowheads="1"/>
              </p:cNvSpPr>
              <p:nvPr/>
            </p:nvSpPr>
            <p:spPr bwMode="auto">
              <a:xfrm>
                <a:off x="4291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38" name="Text Box 26"/>
              <p:cNvSpPr txBox="1">
                <a:spLocks noChangeArrowheads="1"/>
              </p:cNvSpPr>
              <p:nvPr/>
            </p:nvSpPr>
            <p:spPr bwMode="auto">
              <a:xfrm>
                <a:off x="3993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39" name="Text Box 27"/>
              <p:cNvSpPr txBox="1">
                <a:spLocks noChangeArrowheads="1"/>
              </p:cNvSpPr>
              <p:nvPr/>
            </p:nvSpPr>
            <p:spPr bwMode="auto">
              <a:xfrm>
                <a:off x="3696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</p:grpSp>
        <p:grpSp>
          <p:nvGrpSpPr>
            <p:cNvPr id="13340" name="Group 28"/>
            <p:cNvGrpSpPr>
              <a:grpSpLocks/>
            </p:cNvGrpSpPr>
            <p:nvPr/>
          </p:nvGrpSpPr>
          <p:grpSpPr bwMode="auto">
            <a:xfrm>
              <a:off x="3648" y="2304"/>
              <a:ext cx="1734" cy="330"/>
              <a:chOff x="3696" y="2472"/>
              <a:chExt cx="1734" cy="330"/>
            </a:xfrm>
          </p:grpSpPr>
          <p:sp>
            <p:nvSpPr>
              <p:cNvPr id="13341" name="Text Box 29"/>
              <p:cNvSpPr txBox="1">
                <a:spLocks noChangeArrowheads="1"/>
              </p:cNvSpPr>
              <p:nvPr/>
            </p:nvSpPr>
            <p:spPr bwMode="auto">
              <a:xfrm>
                <a:off x="4886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42" name="Text Box 30"/>
              <p:cNvSpPr txBox="1">
                <a:spLocks noChangeArrowheads="1"/>
              </p:cNvSpPr>
              <p:nvPr/>
            </p:nvSpPr>
            <p:spPr bwMode="auto">
              <a:xfrm>
                <a:off x="5184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43" name="Text Box 31"/>
              <p:cNvSpPr txBox="1">
                <a:spLocks noChangeArrowheads="1"/>
              </p:cNvSpPr>
              <p:nvPr/>
            </p:nvSpPr>
            <p:spPr bwMode="auto">
              <a:xfrm>
                <a:off x="4588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44" name="Text Box 32"/>
              <p:cNvSpPr txBox="1">
                <a:spLocks noChangeArrowheads="1"/>
              </p:cNvSpPr>
              <p:nvPr/>
            </p:nvSpPr>
            <p:spPr bwMode="auto">
              <a:xfrm>
                <a:off x="4291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45" name="Text Box 33"/>
              <p:cNvSpPr txBox="1">
                <a:spLocks noChangeArrowheads="1"/>
              </p:cNvSpPr>
              <p:nvPr/>
            </p:nvSpPr>
            <p:spPr bwMode="auto">
              <a:xfrm>
                <a:off x="3993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46" name="Text Box 34"/>
              <p:cNvSpPr txBox="1">
                <a:spLocks noChangeArrowheads="1"/>
              </p:cNvSpPr>
              <p:nvPr/>
            </p:nvSpPr>
            <p:spPr bwMode="auto">
              <a:xfrm>
                <a:off x="3696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</p:grpSp>
        <p:grpSp>
          <p:nvGrpSpPr>
            <p:cNvPr id="13347" name="Group 35"/>
            <p:cNvGrpSpPr>
              <a:grpSpLocks/>
            </p:cNvGrpSpPr>
            <p:nvPr/>
          </p:nvGrpSpPr>
          <p:grpSpPr bwMode="auto">
            <a:xfrm>
              <a:off x="3648" y="2712"/>
              <a:ext cx="1734" cy="330"/>
              <a:chOff x="3696" y="2472"/>
              <a:chExt cx="1734" cy="330"/>
            </a:xfrm>
          </p:grpSpPr>
          <p:sp>
            <p:nvSpPr>
              <p:cNvPr id="13348" name="Text Box 36"/>
              <p:cNvSpPr txBox="1">
                <a:spLocks noChangeArrowheads="1"/>
              </p:cNvSpPr>
              <p:nvPr/>
            </p:nvSpPr>
            <p:spPr bwMode="auto">
              <a:xfrm>
                <a:off x="4886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49" name="Text Box 37"/>
              <p:cNvSpPr txBox="1">
                <a:spLocks noChangeArrowheads="1"/>
              </p:cNvSpPr>
              <p:nvPr/>
            </p:nvSpPr>
            <p:spPr bwMode="auto">
              <a:xfrm>
                <a:off x="5184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50" name="Text Box 38"/>
              <p:cNvSpPr txBox="1">
                <a:spLocks noChangeArrowheads="1"/>
              </p:cNvSpPr>
              <p:nvPr/>
            </p:nvSpPr>
            <p:spPr bwMode="auto">
              <a:xfrm>
                <a:off x="4588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51" name="Text Box 39"/>
              <p:cNvSpPr txBox="1">
                <a:spLocks noChangeArrowheads="1"/>
              </p:cNvSpPr>
              <p:nvPr/>
            </p:nvSpPr>
            <p:spPr bwMode="auto">
              <a:xfrm>
                <a:off x="4291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52" name="Text Box 40"/>
              <p:cNvSpPr txBox="1">
                <a:spLocks noChangeArrowheads="1"/>
              </p:cNvSpPr>
              <p:nvPr/>
            </p:nvSpPr>
            <p:spPr bwMode="auto">
              <a:xfrm>
                <a:off x="3993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53" name="Text Box 41"/>
              <p:cNvSpPr txBox="1">
                <a:spLocks noChangeArrowheads="1"/>
              </p:cNvSpPr>
              <p:nvPr/>
            </p:nvSpPr>
            <p:spPr bwMode="auto">
              <a:xfrm>
                <a:off x="3696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</p:grpSp>
        <p:grpSp>
          <p:nvGrpSpPr>
            <p:cNvPr id="13354" name="Group 42"/>
            <p:cNvGrpSpPr>
              <a:grpSpLocks/>
            </p:cNvGrpSpPr>
            <p:nvPr/>
          </p:nvGrpSpPr>
          <p:grpSpPr bwMode="auto">
            <a:xfrm>
              <a:off x="3648" y="3120"/>
              <a:ext cx="1734" cy="330"/>
              <a:chOff x="3696" y="2472"/>
              <a:chExt cx="1734" cy="330"/>
            </a:xfrm>
          </p:grpSpPr>
          <p:sp>
            <p:nvSpPr>
              <p:cNvPr id="13355" name="Text Box 43"/>
              <p:cNvSpPr txBox="1">
                <a:spLocks noChangeArrowheads="1"/>
              </p:cNvSpPr>
              <p:nvPr/>
            </p:nvSpPr>
            <p:spPr bwMode="auto">
              <a:xfrm>
                <a:off x="4886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56" name="Text Box 44"/>
              <p:cNvSpPr txBox="1">
                <a:spLocks noChangeArrowheads="1"/>
              </p:cNvSpPr>
              <p:nvPr/>
            </p:nvSpPr>
            <p:spPr bwMode="auto">
              <a:xfrm>
                <a:off x="5184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57" name="Text Box 45"/>
              <p:cNvSpPr txBox="1">
                <a:spLocks noChangeArrowheads="1"/>
              </p:cNvSpPr>
              <p:nvPr/>
            </p:nvSpPr>
            <p:spPr bwMode="auto">
              <a:xfrm>
                <a:off x="4588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58" name="Text Box 46"/>
              <p:cNvSpPr txBox="1">
                <a:spLocks noChangeArrowheads="1"/>
              </p:cNvSpPr>
              <p:nvPr/>
            </p:nvSpPr>
            <p:spPr bwMode="auto">
              <a:xfrm>
                <a:off x="4291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59" name="Text Box 47"/>
              <p:cNvSpPr txBox="1">
                <a:spLocks noChangeArrowheads="1"/>
              </p:cNvSpPr>
              <p:nvPr/>
            </p:nvSpPr>
            <p:spPr bwMode="auto">
              <a:xfrm>
                <a:off x="3993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60" name="Text Box 48"/>
              <p:cNvSpPr txBox="1">
                <a:spLocks noChangeArrowheads="1"/>
              </p:cNvSpPr>
              <p:nvPr/>
            </p:nvSpPr>
            <p:spPr bwMode="auto">
              <a:xfrm>
                <a:off x="3696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</p:grpSp>
        <p:grpSp>
          <p:nvGrpSpPr>
            <p:cNvPr id="13361" name="Group 49"/>
            <p:cNvGrpSpPr>
              <a:grpSpLocks/>
            </p:cNvGrpSpPr>
            <p:nvPr/>
          </p:nvGrpSpPr>
          <p:grpSpPr bwMode="auto">
            <a:xfrm>
              <a:off x="3648" y="2916"/>
              <a:ext cx="1734" cy="330"/>
              <a:chOff x="3696" y="2472"/>
              <a:chExt cx="1734" cy="330"/>
            </a:xfrm>
          </p:grpSpPr>
          <p:sp>
            <p:nvSpPr>
              <p:cNvPr id="13362" name="Text Box 50"/>
              <p:cNvSpPr txBox="1">
                <a:spLocks noChangeArrowheads="1"/>
              </p:cNvSpPr>
              <p:nvPr/>
            </p:nvSpPr>
            <p:spPr bwMode="auto">
              <a:xfrm>
                <a:off x="4886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63" name="Text Box 51"/>
              <p:cNvSpPr txBox="1">
                <a:spLocks noChangeArrowheads="1"/>
              </p:cNvSpPr>
              <p:nvPr/>
            </p:nvSpPr>
            <p:spPr bwMode="auto">
              <a:xfrm>
                <a:off x="5184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64" name="Text Box 52"/>
              <p:cNvSpPr txBox="1">
                <a:spLocks noChangeArrowheads="1"/>
              </p:cNvSpPr>
              <p:nvPr/>
            </p:nvSpPr>
            <p:spPr bwMode="auto">
              <a:xfrm>
                <a:off x="4588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65" name="Text Box 53"/>
              <p:cNvSpPr txBox="1">
                <a:spLocks noChangeArrowheads="1"/>
              </p:cNvSpPr>
              <p:nvPr/>
            </p:nvSpPr>
            <p:spPr bwMode="auto">
              <a:xfrm>
                <a:off x="4291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66" name="Text Box 54"/>
              <p:cNvSpPr txBox="1">
                <a:spLocks noChangeArrowheads="1"/>
              </p:cNvSpPr>
              <p:nvPr/>
            </p:nvSpPr>
            <p:spPr bwMode="auto">
              <a:xfrm>
                <a:off x="3993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13367" name="Text Box 55"/>
              <p:cNvSpPr txBox="1">
                <a:spLocks noChangeArrowheads="1"/>
              </p:cNvSpPr>
              <p:nvPr/>
            </p:nvSpPr>
            <p:spPr bwMode="auto">
              <a:xfrm>
                <a:off x="3696" y="2472"/>
                <a:ext cx="24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3300"/>
                    </a:solidFill>
                    <a:latin typeface="+mj-lt"/>
                  </a:rPr>
                  <a:t>+</a:t>
                </a:r>
              </a:p>
            </p:txBody>
          </p:sp>
        </p:grpSp>
      </p:grpSp>
      <p:grpSp>
        <p:nvGrpSpPr>
          <p:cNvPr id="13368" name="Group 56"/>
          <p:cNvGrpSpPr>
            <a:grpSpLocks/>
          </p:cNvGrpSpPr>
          <p:nvPr/>
        </p:nvGrpSpPr>
        <p:grpSpPr bwMode="auto">
          <a:xfrm>
            <a:off x="2711949" y="4726881"/>
            <a:ext cx="2667002" cy="1819275"/>
            <a:chOff x="3715" y="2352"/>
            <a:chExt cx="1680" cy="1146"/>
          </a:xfrm>
        </p:grpSpPr>
        <p:grpSp>
          <p:nvGrpSpPr>
            <p:cNvPr id="13369" name="Group 57"/>
            <p:cNvGrpSpPr>
              <a:grpSpLocks/>
            </p:cNvGrpSpPr>
            <p:nvPr/>
          </p:nvGrpSpPr>
          <p:grpSpPr bwMode="auto">
            <a:xfrm>
              <a:off x="3715" y="2352"/>
              <a:ext cx="1680" cy="330"/>
              <a:chOff x="3648" y="2352"/>
              <a:chExt cx="1680" cy="330"/>
            </a:xfrm>
          </p:grpSpPr>
          <p:sp>
            <p:nvSpPr>
              <p:cNvPr id="13370" name="Text Box 58"/>
              <p:cNvSpPr txBox="1">
                <a:spLocks noChangeArrowheads="1"/>
              </p:cNvSpPr>
              <p:nvPr/>
            </p:nvSpPr>
            <p:spPr bwMode="auto">
              <a:xfrm>
                <a:off x="4144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71" name="Text Box 59"/>
              <p:cNvSpPr txBox="1">
                <a:spLocks noChangeArrowheads="1"/>
              </p:cNvSpPr>
              <p:nvPr/>
            </p:nvSpPr>
            <p:spPr bwMode="auto">
              <a:xfrm>
                <a:off x="4392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72" name="Text Box 60"/>
              <p:cNvSpPr txBox="1">
                <a:spLocks noChangeArrowheads="1"/>
              </p:cNvSpPr>
              <p:nvPr/>
            </p:nvSpPr>
            <p:spPr bwMode="auto">
              <a:xfrm>
                <a:off x="3896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73" name="Text Box 61"/>
              <p:cNvSpPr txBox="1">
                <a:spLocks noChangeArrowheads="1"/>
              </p:cNvSpPr>
              <p:nvPr/>
            </p:nvSpPr>
            <p:spPr bwMode="auto">
              <a:xfrm>
                <a:off x="4640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74" name="Text Box 62"/>
              <p:cNvSpPr txBox="1">
                <a:spLocks noChangeArrowheads="1"/>
              </p:cNvSpPr>
              <p:nvPr/>
            </p:nvSpPr>
            <p:spPr bwMode="auto">
              <a:xfrm>
                <a:off x="5136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75" name="Text Box 63"/>
              <p:cNvSpPr txBox="1">
                <a:spLocks noChangeArrowheads="1"/>
              </p:cNvSpPr>
              <p:nvPr/>
            </p:nvSpPr>
            <p:spPr bwMode="auto">
              <a:xfrm>
                <a:off x="3648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+mj-lt"/>
                  </a:rPr>
                  <a:t>-</a:t>
                </a:r>
              </a:p>
            </p:txBody>
          </p:sp>
          <p:sp>
            <p:nvSpPr>
              <p:cNvPr id="13376" name="Text Box 64"/>
              <p:cNvSpPr txBox="1">
                <a:spLocks noChangeArrowheads="1"/>
              </p:cNvSpPr>
              <p:nvPr/>
            </p:nvSpPr>
            <p:spPr bwMode="auto">
              <a:xfrm>
                <a:off x="4888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</p:grpSp>
        <p:grpSp>
          <p:nvGrpSpPr>
            <p:cNvPr id="13377" name="Group 65"/>
            <p:cNvGrpSpPr>
              <a:grpSpLocks/>
            </p:cNvGrpSpPr>
            <p:nvPr/>
          </p:nvGrpSpPr>
          <p:grpSpPr bwMode="auto">
            <a:xfrm>
              <a:off x="3715" y="2556"/>
              <a:ext cx="1680" cy="330"/>
              <a:chOff x="3648" y="2352"/>
              <a:chExt cx="1680" cy="330"/>
            </a:xfrm>
          </p:grpSpPr>
          <p:sp>
            <p:nvSpPr>
              <p:cNvPr id="13378" name="Text Box 66"/>
              <p:cNvSpPr txBox="1">
                <a:spLocks noChangeArrowheads="1"/>
              </p:cNvSpPr>
              <p:nvPr/>
            </p:nvSpPr>
            <p:spPr bwMode="auto">
              <a:xfrm>
                <a:off x="4144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79" name="Text Box 67"/>
              <p:cNvSpPr txBox="1">
                <a:spLocks noChangeArrowheads="1"/>
              </p:cNvSpPr>
              <p:nvPr/>
            </p:nvSpPr>
            <p:spPr bwMode="auto">
              <a:xfrm>
                <a:off x="4392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80" name="Text Box 68"/>
              <p:cNvSpPr txBox="1">
                <a:spLocks noChangeArrowheads="1"/>
              </p:cNvSpPr>
              <p:nvPr/>
            </p:nvSpPr>
            <p:spPr bwMode="auto">
              <a:xfrm>
                <a:off x="3896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81" name="Text Box 69"/>
              <p:cNvSpPr txBox="1">
                <a:spLocks noChangeArrowheads="1"/>
              </p:cNvSpPr>
              <p:nvPr/>
            </p:nvSpPr>
            <p:spPr bwMode="auto">
              <a:xfrm>
                <a:off x="4640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82" name="Text Box 70"/>
              <p:cNvSpPr txBox="1">
                <a:spLocks noChangeArrowheads="1"/>
              </p:cNvSpPr>
              <p:nvPr/>
            </p:nvSpPr>
            <p:spPr bwMode="auto">
              <a:xfrm>
                <a:off x="5136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83" name="Text Box 71"/>
              <p:cNvSpPr txBox="1">
                <a:spLocks noChangeArrowheads="1"/>
              </p:cNvSpPr>
              <p:nvPr/>
            </p:nvSpPr>
            <p:spPr bwMode="auto">
              <a:xfrm>
                <a:off x="3648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84" name="Text Box 72"/>
              <p:cNvSpPr txBox="1">
                <a:spLocks noChangeArrowheads="1"/>
              </p:cNvSpPr>
              <p:nvPr/>
            </p:nvSpPr>
            <p:spPr bwMode="auto">
              <a:xfrm>
                <a:off x="4888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</p:grpSp>
        <p:grpSp>
          <p:nvGrpSpPr>
            <p:cNvPr id="13385" name="Group 73"/>
            <p:cNvGrpSpPr>
              <a:grpSpLocks/>
            </p:cNvGrpSpPr>
            <p:nvPr/>
          </p:nvGrpSpPr>
          <p:grpSpPr bwMode="auto">
            <a:xfrm>
              <a:off x="3715" y="2760"/>
              <a:ext cx="1680" cy="330"/>
              <a:chOff x="3648" y="2352"/>
              <a:chExt cx="1680" cy="330"/>
            </a:xfrm>
          </p:grpSpPr>
          <p:sp>
            <p:nvSpPr>
              <p:cNvPr id="13386" name="Text Box 74"/>
              <p:cNvSpPr txBox="1">
                <a:spLocks noChangeArrowheads="1"/>
              </p:cNvSpPr>
              <p:nvPr/>
            </p:nvSpPr>
            <p:spPr bwMode="auto">
              <a:xfrm>
                <a:off x="4144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87" name="Text Box 75"/>
              <p:cNvSpPr txBox="1">
                <a:spLocks noChangeArrowheads="1"/>
              </p:cNvSpPr>
              <p:nvPr/>
            </p:nvSpPr>
            <p:spPr bwMode="auto">
              <a:xfrm>
                <a:off x="4392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88" name="Text Box 76"/>
              <p:cNvSpPr txBox="1">
                <a:spLocks noChangeArrowheads="1"/>
              </p:cNvSpPr>
              <p:nvPr/>
            </p:nvSpPr>
            <p:spPr bwMode="auto">
              <a:xfrm>
                <a:off x="3896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89" name="Text Box 77"/>
              <p:cNvSpPr txBox="1">
                <a:spLocks noChangeArrowheads="1"/>
              </p:cNvSpPr>
              <p:nvPr/>
            </p:nvSpPr>
            <p:spPr bwMode="auto">
              <a:xfrm>
                <a:off x="4640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90" name="Text Box 78"/>
              <p:cNvSpPr txBox="1">
                <a:spLocks noChangeArrowheads="1"/>
              </p:cNvSpPr>
              <p:nvPr/>
            </p:nvSpPr>
            <p:spPr bwMode="auto">
              <a:xfrm>
                <a:off x="5136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91" name="Text Box 79"/>
              <p:cNvSpPr txBox="1">
                <a:spLocks noChangeArrowheads="1"/>
              </p:cNvSpPr>
              <p:nvPr/>
            </p:nvSpPr>
            <p:spPr bwMode="auto">
              <a:xfrm>
                <a:off x="3648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92" name="Text Box 80"/>
              <p:cNvSpPr txBox="1">
                <a:spLocks noChangeArrowheads="1"/>
              </p:cNvSpPr>
              <p:nvPr/>
            </p:nvSpPr>
            <p:spPr bwMode="auto">
              <a:xfrm>
                <a:off x="4888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</p:grpSp>
        <p:grpSp>
          <p:nvGrpSpPr>
            <p:cNvPr id="13393" name="Group 81"/>
            <p:cNvGrpSpPr>
              <a:grpSpLocks/>
            </p:cNvGrpSpPr>
            <p:nvPr/>
          </p:nvGrpSpPr>
          <p:grpSpPr bwMode="auto">
            <a:xfrm>
              <a:off x="3715" y="2964"/>
              <a:ext cx="1680" cy="330"/>
              <a:chOff x="3648" y="2352"/>
              <a:chExt cx="1680" cy="330"/>
            </a:xfrm>
          </p:grpSpPr>
          <p:sp>
            <p:nvSpPr>
              <p:cNvPr id="13394" name="Text Box 82"/>
              <p:cNvSpPr txBox="1">
                <a:spLocks noChangeArrowheads="1"/>
              </p:cNvSpPr>
              <p:nvPr/>
            </p:nvSpPr>
            <p:spPr bwMode="auto">
              <a:xfrm>
                <a:off x="4144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95" name="Text Box 83"/>
              <p:cNvSpPr txBox="1">
                <a:spLocks noChangeArrowheads="1"/>
              </p:cNvSpPr>
              <p:nvPr/>
            </p:nvSpPr>
            <p:spPr bwMode="auto">
              <a:xfrm>
                <a:off x="4392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96" name="Text Box 84"/>
              <p:cNvSpPr txBox="1">
                <a:spLocks noChangeArrowheads="1"/>
              </p:cNvSpPr>
              <p:nvPr/>
            </p:nvSpPr>
            <p:spPr bwMode="auto">
              <a:xfrm>
                <a:off x="3896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97" name="Text Box 85"/>
              <p:cNvSpPr txBox="1">
                <a:spLocks noChangeArrowheads="1"/>
              </p:cNvSpPr>
              <p:nvPr/>
            </p:nvSpPr>
            <p:spPr bwMode="auto">
              <a:xfrm>
                <a:off x="4640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98" name="Text Box 86"/>
              <p:cNvSpPr txBox="1">
                <a:spLocks noChangeArrowheads="1"/>
              </p:cNvSpPr>
              <p:nvPr/>
            </p:nvSpPr>
            <p:spPr bwMode="auto">
              <a:xfrm>
                <a:off x="5136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399" name="Text Box 87"/>
              <p:cNvSpPr txBox="1">
                <a:spLocks noChangeArrowheads="1"/>
              </p:cNvSpPr>
              <p:nvPr/>
            </p:nvSpPr>
            <p:spPr bwMode="auto">
              <a:xfrm>
                <a:off x="3648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400" name="Text Box 88"/>
              <p:cNvSpPr txBox="1">
                <a:spLocks noChangeArrowheads="1"/>
              </p:cNvSpPr>
              <p:nvPr/>
            </p:nvSpPr>
            <p:spPr bwMode="auto">
              <a:xfrm>
                <a:off x="4888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</p:grpSp>
        <p:grpSp>
          <p:nvGrpSpPr>
            <p:cNvPr id="13401" name="Group 89"/>
            <p:cNvGrpSpPr>
              <a:grpSpLocks/>
            </p:cNvGrpSpPr>
            <p:nvPr/>
          </p:nvGrpSpPr>
          <p:grpSpPr bwMode="auto">
            <a:xfrm>
              <a:off x="3715" y="3168"/>
              <a:ext cx="1680" cy="330"/>
              <a:chOff x="3648" y="2352"/>
              <a:chExt cx="1680" cy="330"/>
            </a:xfrm>
          </p:grpSpPr>
          <p:sp>
            <p:nvSpPr>
              <p:cNvPr id="13402" name="Text Box 90"/>
              <p:cNvSpPr txBox="1">
                <a:spLocks noChangeArrowheads="1"/>
              </p:cNvSpPr>
              <p:nvPr/>
            </p:nvSpPr>
            <p:spPr bwMode="auto">
              <a:xfrm>
                <a:off x="4144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403" name="Text Box 91"/>
              <p:cNvSpPr txBox="1">
                <a:spLocks noChangeArrowheads="1"/>
              </p:cNvSpPr>
              <p:nvPr/>
            </p:nvSpPr>
            <p:spPr bwMode="auto">
              <a:xfrm>
                <a:off x="4392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404" name="Text Box 92"/>
              <p:cNvSpPr txBox="1">
                <a:spLocks noChangeArrowheads="1"/>
              </p:cNvSpPr>
              <p:nvPr/>
            </p:nvSpPr>
            <p:spPr bwMode="auto">
              <a:xfrm>
                <a:off x="3896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405" name="Text Box 93"/>
              <p:cNvSpPr txBox="1">
                <a:spLocks noChangeArrowheads="1"/>
              </p:cNvSpPr>
              <p:nvPr/>
            </p:nvSpPr>
            <p:spPr bwMode="auto">
              <a:xfrm>
                <a:off x="4640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406" name="Text Box 94"/>
              <p:cNvSpPr txBox="1">
                <a:spLocks noChangeArrowheads="1"/>
              </p:cNvSpPr>
              <p:nvPr/>
            </p:nvSpPr>
            <p:spPr bwMode="auto">
              <a:xfrm>
                <a:off x="5136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407" name="Text Box 95"/>
              <p:cNvSpPr txBox="1">
                <a:spLocks noChangeArrowheads="1"/>
              </p:cNvSpPr>
              <p:nvPr/>
            </p:nvSpPr>
            <p:spPr bwMode="auto">
              <a:xfrm>
                <a:off x="3648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  <p:sp>
            <p:nvSpPr>
              <p:cNvPr id="13408" name="Text Box 96"/>
              <p:cNvSpPr txBox="1">
                <a:spLocks noChangeArrowheads="1"/>
              </p:cNvSpPr>
              <p:nvPr/>
            </p:nvSpPr>
            <p:spPr bwMode="auto">
              <a:xfrm>
                <a:off x="4888" y="235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+mj-lt"/>
                  </a:rPr>
                  <a:t>-</a:t>
                </a:r>
              </a:p>
            </p:txBody>
          </p:sp>
        </p:grpSp>
      </p:grpSp>
      <p:cxnSp>
        <p:nvCxnSpPr>
          <p:cNvPr id="3" name="Straight Arrow Connector 2"/>
          <p:cNvCxnSpPr/>
          <p:nvPr/>
        </p:nvCxnSpPr>
        <p:spPr bwMode="auto">
          <a:xfrm flipV="1">
            <a:off x="6357181" y="1905594"/>
            <a:ext cx="709620" cy="1635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>
            <a:off x="7393121" y="1342776"/>
            <a:ext cx="426679" cy="6940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2" name="Group 10"/>
          <p:cNvGrpSpPr>
            <a:grpSpLocks/>
          </p:cNvGrpSpPr>
          <p:nvPr/>
        </p:nvGrpSpPr>
        <p:grpSpPr bwMode="auto">
          <a:xfrm>
            <a:off x="6255097" y="3879402"/>
            <a:ext cx="2347913" cy="2805113"/>
            <a:chOff x="3837" y="288"/>
            <a:chExt cx="1479" cy="1767"/>
          </a:xfrm>
        </p:grpSpPr>
        <p:graphicFrame>
          <p:nvGraphicFramePr>
            <p:cNvPr id="113" name="Object 11"/>
            <p:cNvGraphicFramePr>
              <a:graphicFrameLocks noChangeAspect="1"/>
            </p:cNvGraphicFramePr>
            <p:nvPr/>
          </p:nvGraphicFramePr>
          <p:xfrm>
            <a:off x="4032" y="288"/>
            <a:ext cx="1016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2" name="Image" r:id="rId5" imgW="1613267" imgH="1969643" progId="Photoshop.Image.4">
                    <p:embed/>
                  </p:oleObj>
                </mc:Choice>
                <mc:Fallback>
                  <p:oleObj name="Image" r:id="rId5" imgW="1613267" imgH="1969643" progId="Photoshop.Image.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288"/>
                          <a:ext cx="1016" cy="1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4" name="Text Box 12"/>
            <p:cNvSpPr txBox="1">
              <a:spLocks noChangeArrowheads="1"/>
            </p:cNvSpPr>
            <p:nvPr/>
          </p:nvSpPr>
          <p:spPr bwMode="auto">
            <a:xfrm>
              <a:off x="3837" y="1570"/>
              <a:ext cx="1361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u="sng" dirty="0">
                  <a:latin typeface="+mj-lt"/>
                </a:rPr>
                <a:t>Ion:</a:t>
              </a:r>
              <a:r>
                <a:rPr lang="en-US" sz="2000" b="1" u="sng" dirty="0">
                  <a:latin typeface="+mj-lt"/>
                </a:rPr>
                <a:t> </a:t>
              </a:r>
            </a:p>
            <a:p>
              <a:pPr algn="ctr"/>
              <a:r>
                <a:rPr lang="en-US" sz="2000" b="1" dirty="0">
                  <a:latin typeface="+mj-lt"/>
                </a:rPr>
                <a:t>Atom +/- Electron</a:t>
              </a:r>
            </a:p>
          </p:txBody>
        </p:sp>
        <p:sp>
          <p:nvSpPr>
            <p:cNvPr id="115" name="Text Box 13"/>
            <p:cNvSpPr txBox="1">
              <a:spLocks noChangeArrowheads="1"/>
            </p:cNvSpPr>
            <p:nvPr/>
          </p:nvSpPr>
          <p:spPr bwMode="auto">
            <a:xfrm>
              <a:off x="4415" y="1293"/>
              <a:ext cx="32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+mj-lt"/>
                </a:rPr>
                <a:t>C+</a:t>
              </a:r>
            </a:p>
          </p:txBody>
        </p:sp>
        <p:sp>
          <p:nvSpPr>
            <p:cNvPr id="116" name="Oval 14"/>
            <p:cNvSpPr>
              <a:spLocks noChangeArrowheads="1"/>
            </p:cNvSpPr>
            <p:nvPr/>
          </p:nvSpPr>
          <p:spPr bwMode="auto">
            <a:xfrm>
              <a:off x="4914" y="909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7" name="Oval 15"/>
            <p:cNvSpPr>
              <a:spLocks noChangeArrowheads="1"/>
            </p:cNvSpPr>
            <p:nvPr/>
          </p:nvSpPr>
          <p:spPr bwMode="auto">
            <a:xfrm>
              <a:off x="5120" y="614"/>
              <a:ext cx="96" cy="96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8" name="Text Box 16"/>
            <p:cNvSpPr txBox="1">
              <a:spLocks noChangeArrowheads="1"/>
            </p:cNvSpPr>
            <p:nvPr/>
          </p:nvSpPr>
          <p:spPr bwMode="auto">
            <a:xfrm>
              <a:off x="5024" y="352"/>
              <a:ext cx="2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+mj-lt"/>
                </a:rPr>
                <a:t>e-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 bwMode="auto">
          <a:xfrm>
            <a:off x="5632454" y="102854"/>
            <a:ext cx="0" cy="67551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834548" y="3539267"/>
            <a:ext cx="30620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96819" y="4733479"/>
            <a:ext cx="53742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4182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livescience.com/images/i/000/034/144/original/periodic-table-elements-121206c.jpg?1354814553?interpolation=lanczos-none&amp;downsize=*:1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3" y="119743"/>
            <a:ext cx="8585111" cy="66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73" y="513100"/>
            <a:ext cx="86114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White board example 23.1.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What is the charge and (average) mass of a single Na</a:t>
            </a:r>
            <a:r>
              <a:rPr lang="en-US" sz="2000" baseline="30000" dirty="0" smtClean="0"/>
              <a:t>+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ion?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(Hint: Na has atomic mass 22.99; thus, 1 mole </a:t>
            </a:r>
            <a:r>
              <a:rPr lang="en-US" sz="1800" dirty="0"/>
              <a:t>( 6.022·10</a:t>
            </a:r>
            <a:r>
              <a:rPr lang="en-US" sz="1800" baseline="30000" dirty="0" smtClean="0"/>
              <a:t>23</a:t>
            </a:r>
            <a:r>
              <a:rPr lang="en-US" sz="1800" dirty="0" smtClean="0"/>
              <a:t> particles) of Na atoms have mass 22.99 g.  </a:t>
            </a:r>
            <a:r>
              <a:rPr lang="en-US" sz="1800" dirty="0"/>
              <a:t>T</a:t>
            </a:r>
            <a:r>
              <a:rPr lang="en-US" sz="1800" dirty="0" smtClean="0"/>
              <a:t>he atomic mass unit (1/12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the mass of carbon atom) is 1.66·10</a:t>
            </a:r>
            <a:r>
              <a:rPr lang="en-US" sz="1800" baseline="30000" dirty="0" smtClean="0"/>
              <a:t>-27</a:t>
            </a:r>
            <a:r>
              <a:rPr lang="en-US" sz="1800" dirty="0" smtClean="0"/>
              <a:t> kg.)</a:t>
            </a:r>
            <a:endParaRPr lang="en-US" sz="1800" dirty="0"/>
          </a:p>
        </p:txBody>
      </p:sp>
      <p:pic>
        <p:nvPicPr>
          <p:cNvPr id="25604" name="Picture 4" descr="http://faculty.clintoncc.suny.edu/faculty/michael.gregory/files/Bio%20101/Bio%20101%20Lectures/Chemistry/sodium%20ion,%20chloride%20io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35229" y="2432304"/>
            <a:ext cx="2637246" cy="344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9639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Image of sodium ion:  http</a:t>
            </a:r>
            <a:r>
              <a:rPr lang="en-US" sz="1100" dirty="0"/>
              <a:t>://faculty.clintoncc.suny.edu/faculty/michael.gregory/files/bio%20100/bio%20100%20lectures/chemistry/chemistr.htm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370832" y="2834640"/>
            <a:ext cx="109728" cy="10972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044459" y="2895600"/>
            <a:ext cx="256032" cy="24384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4" descr="23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73" y="4939088"/>
            <a:ext cx="6274961" cy="154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9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24465" y="1392486"/>
            <a:ext cx="849507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000" b="1" dirty="0" smtClean="0"/>
              <a:t>Insulators:</a:t>
            </a:r>
            <a:r>
              <a:rPr lang="en-US" sz="2000" dirty="0" smtClean="0"/>
              <a:t> Materials in which the electrons are tightly bound to the nucleus and are not free to move through the material (glass, rubber, plastic, dry wood are good insulators)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000" b="1" dirty="0" smtClean="0"/>
              <a:t>Conductors: </a:t>
            </a:r>
            <a:r>
              <a:rPr lang="en-US" sz="2000" dirty="0" smtClean="0"/>
              <a:t>Materials through which the electrons are free to move (typically metals: silver, gold, copper, mercury)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000" b="1" dirty="0" smtClean="0"/>
              <a:t>Semiconductors: </a:t>
            </a:r>
            <a:r>
              <a:rPr lang="en-US" sz="2000" dirty="0" smtClean="0"/>
              <a:t>Materials with a few free electrons and the material is a poor conductor. At higher temperatures electrons break free and move through the material (silicon, germanium, carbon (graphite)).  Can be doped (add other elements) to adjust conductivity. 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0"/>
              </a:spcBef>
            </a:pPr>
            <a:r>
              <a:rPr lang="en-US" sz="4000" dirty="0" smtClean="0">
                <a:solidFill>
                  <a:srgbClr val="000000"/>
                </a:solidFill>
              </a:rPr>
              <a:t>Insulators and conductors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831" name="Rectangle 55"/>
          <p:cNvSpPr>
            <a:spLocks noChangeArrowheads="1"/>
          </p:cNvSpPr>
          <p:nvPr/>
        </p:nvSpPr>
        <p:spPr bwMode="auto">
          <a:xfrm>
            <a:off x="6974534" y="5927109"/>
            <a:ext cx="838200" cy="2286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Some ways to charge </a:t>
            </a:r>
            <a:r>
              <a:rPr lang="en-US" sz="4400" dirty="0" smtClean="0">
                <a:solidFill>
                  <a:schemeClr val="tx1"/>
                </a:solidFill>
              </a:rPr>
              <a:t>objects</a:t>
            </a:r>
          </a:p>
        </p:txBody>
      </p:sp>
      <p:sp>
        <p:nvSpPr>
          <p:cNvPr id="587824" name="Text Box 48"/>
          <p:cNvSpPr txBox="1">
            <a:spLocks noChangeArrowheads="1"/>
          </p:cNvSpPr>
          <p:nvPr/>
        </p:nvSpPr>
        <p:spPr bwMode="auto">
          <a:xfrm>
            <a:off x="0" y="1009649"/>
            <a:ext cx="9144000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 By </a:t>
            </a:r>
            <a:r>
              <a:rPr lang="en-US" sz="2000" dirty="0">
                <a:solidFill>
                  <a:schemeClr val="accent2"/>
                </a:solidFill>
              </a:rPr>
              <a:t>rubbing them </a:t>
            </a:r>
            <a:r>
              <a:rPr lang="en-US" sz="2000" dirty="0" smtClean="0">
                <a:solidFill>
                  <a:schemeClr val="accent2"/>
                </a:solidFill>
              </a:rPr>
              <a:t>together (</a:t>
            </a:r>
            <a:r>
              <a:rPr lang="en-US" sz="2000" dirty="0" err="1" smtClean="0">
                <a:solidFill>
                  <a:schemeClr val="accent2"/>
                </a:solidFill>
              </a:rPr>
              <a:t>triboelectric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sz="2000" dirty="0" err="1" smtClean="0">
                <a:solidFill>
                  <a:schemeClr val="accent2"/>
                </a:solidFill>
              </a:rPr>
              <a:t>tribo</a:t>
            </a:r>
            <a:r>
              <a:rPr lang="en-US" sz="2000" dirty="0" smtClean="0">
                <a:solidFill>
                  <a:schemeClr val="accent2"/>
                </a:solidFill>
              </a:rPr>
              <a:t> (</a:t>
            </a:r>
            <a:r>
              <a:rPr lang="en-US" sz="2000" dirty="0" err="1" smtClean="0">
                <a:solidFill>
                  <a:schemeClr val="accent2"/>
                </a:solidFill>
              </a:rPr>
              <a:t>greek</a:t>
            </a:r>
            <a:r>
              <a:rPr lang="en-US" sz="2000" dirty="0" smtClean="0">
                <a:solidFill>
                  <a:schemeClr val="accent2"/>
                </a:solidFill>
              </a:rPr>
              <a:t>) = to rub)</a:t>
            </a:r>
            <a:endParaRPr lang="en-US" sz="2000" dirty="0">
              <a:solidFill>
                <a:schemeClr val="accent2"/>
              </a:solidFill>
            </a:endParaRP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 Not </a:t>
            </a:r>
            <a:r>
              <a:rPr lang="en-US" sz="2000" dirty="0">
                <a:solidFill>
                  <a:schemeClr val="accent2"/>
                </a:solidFill>
              </a:rPr>
              <a:t>well understood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solidFill>
                  <a:srgbClr val="009900"/>
                </a:solidFill>
              </a:rPr>
              <a:t>  By </a:t>
            </a:r>
            <a:r>
              <a:rPr lang="en-US" sz="2000" dirty="0">
                <a:solidFill>
                  <a:srgbClr val="009900"/>
                </a:solidFill>
              </a:rPr>
              <a:t>chemical reactions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solidFill>
                  <a:srgbClr val="009900"/>
                </a:solidFill>
                <a:sym typeface="Symbol" pitchFamily="18" charset="2"/>
              </a:rPr>
              <a:t>  This </a:t>
            </a:r>
            <a:r>
              <a:rPr lang="en-US" sz="2000" dirty="0">
                <a:solidFill>
                  <a:srgbClr val="009900"/>
                </a:solidFill>
                <a:sym typeface="Symbol" pitchFamily="18" charset="2"/>
              </a:rPr>
              <a:t>is how batteries work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solidFill>
                  <a:srgbClr val="9900CC"/>
                </a:solidFill>
                <a:sym typeface="Symbol" pitchFamily="18" charset="2"/>
              </a:rPr>
              <a:t>  By 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moving conductors in a magnetic field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solidFill>
                  <a:srgbClr val="9900CC"/>
                </a:solidFill>
                <a:sym typeface="Symbol" pitchFamily="18" charset="2"/>
              </a:rPr>
              <a:t>  Get 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to this </a:t>
            </a:r>
            <a:r>
              <a:rPr lang="en-US" sz="2000" dirty="0" smtClean="0">
                <a:solidFill>
                  <a:srgbClr val="9900CC"/>
                </a:solidFill>
                <a:sym typeface="Symbol" pitchFamily="18" charset="2"/>
              </a:rPr>
              <a:t>later</a:t>
            </a: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  By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connecting them to conductors that have charge already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  That’s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how outlets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work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solidFill>
                  <a:srgbClr val="996600"/>
                </a:solidFill>
                <a:sym typeface="Symbol" pitchFamily="18" charset="2"/>
              </a:rPr>
              <a:t>  Charging </a:t>
            </a:r>
            <a:r>
              <a:rPr lang="en-US" sz="2000" dirty="0">
                <a:solidFill>
                  <a:srgbClr val="996600"/>
                </a:solidFill>
                <a:sym typeface="Symbol" pitchFamily="18" charset="2"/>
              </a:rPr>
              <a:t>by induction</a:t>
            </a:r>
          </a:p>
          <a:p>
            <a:pPr marL="80010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6600"/>
                </a:solidFill>
                <a:sym typeface="Symbol" pitchFamily="18" charset="2"/>
              </a:rPr>
              <a:t>Bring a charge </a:t>
            </a:r>
            <a:r>
              <a:rPr lang="en-US" sz="2000" i="1" dirty="0">
                <a:solidFill>
                  <a:srgbClr val="996600"/>
                </a:solidFill>
                <a:sym typeface="Symbol" pitchFamily="18" charset="2"/>
              </a:rPr>
              <a:t>near</a:t>
            </a:r>
            <a:r>
              <a:rPr lang="en-US" sz="2000" dirty="0">
                <a:solidFill>
                  <a:srgbClr val="996600"/>
                </a:solidFill>
                <a:sym typeface="Symbol" pitchFamily="18" charset="2"/>
              </a:rPr>
              <a:t> an extended conductor</a:t>
            </a:r>
          </a:p>
          <a:p>
            <a:pPr marL="80010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6600"/>
                </a:solidFill>
                <a:sym typeface="Symbol" pitchFamily="18" charset="2"/>
              </a:rPr>
              <a:t>Charges move in response</a:t>
            </a:r>
          </a:p>
          <a:p>
            <a:pPr marL="80010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6600"/>
                </a:solidFill>
                <a:sym typeface="Symbol" pitchFamily="18" charset="2"/>
              </a:rPr>
              <a:t>Separate the </a:t>
            </a:r>
            <a:r>
              <a:rPr lang="en-US" sz="2000" dirty="0" smtClean="0">
                <a:solidFill>
                  <a:srgbClr val="996600"/>
                </a:solidFill>
                <a:sym typeface="Symbol" pitchFamily="18" charset="2"/>
              </a:rPr>
              <a:t>conductors</a:t>
            </a:r>
            <a:endParaRPr lang="en-US" sz="2000" dirty="0">
              <a:solidFill>
                <a:srgbClr val="996600"/>
              </a:solidFill>
              <a:sym typeface="Symbol" pitchFamily="18" charset="2"/>
            </a:endParaRPr>
          </a:p>
          <a:p>
            <a:pPr marL="80010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6600"/>
                </a:solidFill>
                <a:sym typeface="Symbol" pitchFamily="18" charset="2"/>
              </a:rPr>
              <a:t>Remove the charge</a:t>
            </a:r>
          </a:p>
        </p:txBody>
      </p:sp>
      <p:sp>
        <p:nvSpPr>
          <p:cNvPr id="587829" name="Oval 53"/>
          <p:cNvSpPr>
            <a:spLocks noChangeArrowheads="1"/>
          </p:cNvSpPr>
          <p:nvPr/>
        </p:nvSpPr>
        <p:spPr bwMode="auto">
          <a:xfrm>
            <a:off x="5679134" y="5317509"/>
            <a:ext cx="1371600" cy="13716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32" name="Oval 56"/>
          <p:cNvSpPr>
            <a:spLocks noChangeArrowheads="1"/>
          </p:cNvSpPr>
          <p:nvPr/>
        </p:nvSpPr>
        <p:spPr bwMode="auto">
          <a:xfrm>
            <a:off x="7736534" y="5317509"/>
            <a:ext cx="1371600" cy="13716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33" name="Oval 57"/>
          <p:cNvSpPr>
            <a:spLocks noChangeArrowheads="1"/>
          </p:cNvSpPr>
          <p:nvPr/>
        </p:nvSpPr>
        <p:spPr bwMode="auto">
          <a:xfrm>
            <a:off x="4917134" y="5622309"/>
            <a:ext cx="609600" cy="609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+</a:t>
            </a:r>
          </a:p>
        </p:txBody>
      </p:sp>
      <p:grpSp>
        <p:nvGrpSpPr>
          <p:cNvPr id="587844" name="Group 68"/>
          <p:cNvGrpSpPr>
            <a:grpSpLocks/>
          </p:cNvGrpSpPr>
          <p:nvPr/>
        </p:nvGrpSpPr>
        <p:grpSpPr bwMode="auto">
          <a:xfrm>
            <a:off x="5740586" y="5317509"/>
            <a:ext cx="3276600" cy="1447800"/>
            <a:chOff x="2016" y="3456"/>
            <a:chExt cx="2064" cy="912"/>
          </a:xfrm>
        </p:grpSpPr>
        <p:sp>
          <p:nvSpPr>
            <p:cNvPr id="587834" name="Text Box 58"/>
            <p:cNvSpPr txBox="1">
              <a:spLocks noChangeArrowheads="1"/>
            </p:cNvSpPr>
            <p:nvPr/>
          </p:nvSpPr>
          <p:spPr bwMode="auto">
            <a:xfrm>
              <a:off x="2112" y="345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–</a:t>
              </a:r>
            </a:p>
          </p:txBody>
        </p:sp>
        <p:sp>
          <p:nvSpPr>
            <p:cNvPr id="587835" name="Text Box 59"/>
            <p:cNvSpPr txBox="1">
              <a:spLocks noChangeArrowheads="1"/>
            </p:cNvSpPr>
            <p:nvPr/>
          </p:nvSpPr>
          <p:spPr bwMode="auto">
            <a:xfrm>
              <a:off x="2016" y="3648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–</a:t>
              </a:r>
            </a:p>
          </p:txBody>
        </p:sp>
        <p:sp>
          <p:nvSpPr>
            <p:cNvPr id="587836" name="Text Box 60"/>
            <p:cNvSpPr txBox="1">
              <a:spLocks noChangeArrowheads="1"/>
            </p:cNvSpPr>
            <p:nvPr/>
          </p:nvSpPr>
          <p:spPr bwMode="auto">
            <a:xfrm>
              <a:off x="2064" y="3888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–</a:t>
              </a:r>
            </a:p>
          </p:txBody>
        </p:sp>
        <p:sp>
          <p:nvSpPr>
            <p:cNvPr id="587837" name="Text Box 61"/>
            <p:cNvSpPr txBox="1">
              <a:spLocks noChangeArrowheads="1"/>
            </p:cNvSpPr>
            <p:nvPr/>
          </p:nvSpPr>
          <p:spPr bwMode="auto">
            <a:xfrm>
              <a:off x="2064" y="3552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–</a:t>
              </a:r>
            </a:p>
          </p:txBody>
        </p:sp>
        <p:sp>
          <p:nvSpPr>
            <p:cNvPr id="587838" name="Text Box 62"/>
            <p:cNvSpPr txBox="1">
              <a:spLocks noChangeArrowheads="1"/>
            </p:cNvSpPr>
            <p:nvPr/>
          </p:nvSpPr>
          <p:spPr bwMode="auto">
            <a:xfrm>
              <a:off x="2016" y="374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–</a:t>
              </a:r>
            </a:p>
          </p:txBody>
        </p:sp>
        <p:sp>
          <p:nvSpPr>
            <p:cNvPr id="587839" name="Text Box 63"/>
            <p:cNvSpPr txBox="1">
              <a:spLocks noChangeArrowheads="1"/>
            </p:cNvSpPr>
            <p:nvPr/>
          </p:nvSpPr>
          <p:spPr bwMode="auto">
            <a:xfrm>
              <a:off x="3696" y="345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+</a:t>
              </a:r>
            </a:p>
          </p:txBody>
        </p:sp>
        <p:sp>
          <p:nvSpPr>
            <p:cNvPr id="587840" name="Text Box 64"/>
            <p:cNvSpPr txBox="1">
              <a:spLocks noChangeArrowheads="1"/>
            </p:cNvSpPr>
            <p:nvPr/>
          </p:nvSpPr>
          <p:spPr bwMode="auto">
            <a:xfrm>
              <a:off x="3312" y="3552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+</a:t>
              </a:r>
            </a:p>
          </p:txBody>
        </p:sp>
        <p:sp>
          <p:nvSpPr>
            <p:cNvPr id="587841" name="Text Box 65"/>
            <p:cNvSpPr txBox="1">
              <a:spLocks noChangeArrowheads="1"/>
            </p:cNvSpPr>
            <p:nvPr/>
          </p:nvSpPr>
          <p:spPr bwMode="auto">
            <a:xfrm>
              <a:off x="3888" y="374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+</a:t>
              </a:r>
            </a:p>
          </p:txBody>
        </p:sp>
        <p:sp>
          <p:nvSpPr>
            <p:cNvPr id="587842" name="Text Box 66"/>
            <p:cNvSpPr txBox="1">
              <a:spLocks noChangeArrowheads="1"/>
            </p:cNvSpPr>
            <p:nvPr/>
          </p:nvSpPr>
          <p:spPr bwMode="auto">
            <a:xfrm>
              <a:off x="3696" y="4080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+</a:t>
              </a:r>
            </a:p>
          </p:txBody>
        </p:sp>
        <p:sp>
          <p:nvSpPr>
            <p:cNvPr id="587843" name="Text Box 67"/>
            <p:cNvSpPr txBox="1">
              <a:spLocks noChangeArrowheads="1"/>
            </p:cNvSpPr>
            <p:nvPr/>
          </p:nvSpPr>
          <p:spPr bwMode="auto">
            <a:xfrm>
              <a:off x="3312" y="398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8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7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7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7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7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7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7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7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7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78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78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8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78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78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78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78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8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78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78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87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78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78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31" grpId="0" animBg="1"/>
      <p:bldP spid="587831" grpId="1" animBg="1"/>
      <p:bldP spid="587824" grpId="0" build="p"/>
      <p:bldP spid="587829" grpId="0" animBg="1"/>
      <p:bldP spid="587832" grpId="0" animBg="1"/>
      <p:bldP spid="587833" grpId="0" animBg="1"/>
      <p:bldP spid="5878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5400"/>
            <a:ext cx="9144000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/>
              <a:t>HOMEWORK AND PROBLEM SOLVING</a:t>
            </a:r>
          </a:p>
          <a:p>
            <a:r>
              <a:rPr lang="en-US" sz="1600" dirty="0"/>
              <a:t>Homework and problem solving is </a:t>
            </a:r>
            <a:r>
              <a:rPr lang="en-US" sz="1600" dirty="0" smtClean="0"/>
              <a:t>an important </a:t>
            </a:r>
            <a:r>
              <a:rPr lang="en-US" sz="1600" dirty="0"/>
              <a:t>part of learning in a Physics course. Approximately </a:t>
            </a:r>
            <a:r>
              <a:rPr lang="en-US" sz="1600" dirty="0" smtClean="0"/>
              <a:t>10-15 </a:t>
            </a:r>
            <a:r>
              <a:rPr lang="en-US" sz="1600" dirty="0"/>
              <a:t>questions or problems per chapter will be assigned as homework. </a:t>
            </a:r>
            <a:r>
              <a:rPr lang="en-US" sz="1600" b="1" dirty="0"/>
              <a:t>We will use WebAssign</a:t>
            </a:r>
            <a:r>
              <a:rPr lang="en-US" sz="1600" dirty="0"/>
              <a:t>.  Homework is usually due one or two lectures after it has been assigned. </a:t>
            </a:r>
            <a:r>
              <a:rPr lang="en-US" sz="1600" b="1" dirty="0" smtClean="0"/>
              <a:t>(Late HW – 10% reduction per day)</a:t>
            </a:r>
            <a:r>
              <a:rPr lang="en-US" sz="1600" dirty="0" smtClean="0"/>
              <a:t>.  </a:t>
            </a:r>
            <a:r>
              <a:rPr lang="en-US" sz="1600" dirty="0"/>
              <a:t>Some homework problems may also re-appear on the exams and the final.  You may collaborate on homework, but must submit your own </a:t>
            </a:r>
            <a:r>
              <a:rPr lang="en-US" sz="1600" dirty="0" smtClean="0"/>
              <a:t>work. Lots of help available (WebAssign, tutorials, instructor)</a:t>
            </a:r>
            <a:endParaRPr lang="en-US" sz="1600" dirty="0"/>
          </a:p>
          <a:p>
            <a:endParaRPr lang="en-US" sz="1600" dirty="0"/>
          </a:p>
          <a:p>
            <a:pPr algn="ctr">
              <a:spcAft>
                <a:spcPts val="600"/>
              </a:spcAft>
            </a:pPr>
            <a:r>
              <a:rPr lang="en-US" sz="1600" b="1" dirty="0"/>
              <a:t>POSTINGS</a:t>
            </a:r>
          </a:p>
          <a:p>
            <a:r>
              <a:rPr lang="en-US" sz="1600" dirty="0"/>
              <a:t>Homework, practice exams, </a:t>
            </a:r>
            <a:r>
              <a:rPr lang="en-US" sz="1600" b="1" dirty="0"/>
              <a:t>all lecture notes</a:t>
            </a:r>
            <a:r>
              <a:rPr lang="en-US" sz="1600" dirty="0"/>
              <a:t> and all other material relating to the course will be posted on the web site for the class: </a:t>
            </a:r>
            <a:endParaRPr lang="en-US" sz="1600" dirty="0" smtClean="0"/>
          </a:p>
          <a:p>
            <a:endParaRPr lang="en-US" sz="1600" dirty="0"/>
          </a:p>
          <a:p>
            <a:pPr algn="ctr"/>
            <a:r>
              <a:rPr lang="en-US" sz="2000" dirty="0"/>
              <a:t>http://www.wfu.edu/~</a:t>
            </a:r>
            <a:r>
              <a:rPr lang="en-US" sz="2000" dirty="0" smtClean="0"/>
              <a:t>gutholdm/Physics114/phy114.html</a:t>
            </a:r>
            <a:endParaRPr lang="en-US" sz="2000" dirty="0"/>
          </a:p>
          <a:p>
            <a:pPr algn="ctr"/>
            <a:endParaRPr lang="en-US" sz="1600" dirty="0"/>
          </a:p>
          <a:p>
            <a:r>
              <a:rPr lang="en-US" sz="1600" dirty="0"/>
              <a:t>To get ready for class: Print out lecture notes </a:t>
            </a:r>
            <a:r>
              <a:rPr lang="en-US" sz="1600" u="sng" dirty="0"/>
              <a:t>before</a:t>
            </a:r>
            <a:r>
              <a:rPr lang="en-US" sz="1600" dirty="0"/>
              <a:t> class and bring to class</a:t>
            </a:r>
            <a:r>
              <a:rPr lang="en-US" sz="1600" dirty="0" smtClean="0"/>
              <a:t>.  Go through notes, look at i-clicker questions, easy i-clicker may test reading at beginning of class).</a:t>
            </a:r>
            <a:endParaRPr lang="en-US" sz="1100" dirty="0"/>
          </a:p>
          <a:p>
            <a:endParaRPr lang="en-US" sz="1600" dirty="0"/>
          </a:p>
          <a:p>
            <a:r>
              <a:rPr lang="en-US" sz="1600" b="1" dirty="0"/>
              <a:t>WebAssign</a:t>
            </a:r>
            <a:r>
              <a:rPr lang="en-US" sz="1600" dirty="0"/>
              <a:t> (http://www.webassign.net/) will be implemented for standard homework assignments. You have </a:t>
            </a:r>
            <a:r>
              <a:rPr lang="en-US" sz="1600" b="1" dirty="0" smtClean="0"/>
              <a:t>five </a:t>
            </a:r>
            <a:r>
              <a:rPr lang="en-US" sz="1600" dirty="0" smtClean="0"/>
              <a:t>attempts </a:t>
            </a:r>
            <a:r>
              <a:rPr lang="en-US" sz="1600" dirty="0"/>
              <a:t>to get the </a:t>
            </a:r>
            <a:r>
              <a:rPr lang="en-US" sz="1600" dirty="0" smtClean="0"/>
              <a:t>answers.</a:t>
            </a:r>
            <a:endParaRPr lang="en-US" sz="1600" dirty="0"/>
          </a:p>
          <a:p>
            <a:r>
              <a:rPr lang="en-US" sz="1600" dirty="0"/>
              <a:t>Access codes to WebAssign </a:t>
            </a:r>
            <a:r>
              <a:rPr lang="en-US" sz="1600" dirty="0" smtClean="0"/>
              <a:t>(~$100, includes e-book) </a:t>
            </a:r>
            <a:r>
              <a:rPr lang="en-US" sz="1600" dirty="0"/>
              <a:t>need to be purchased from the bookstore or WebAssign.  </a:t>
            </a:r>
          </a:p>
          <a:p>
            <a:pPr algn="ctr">
              <a:spcAft>
                <a:spcPts val="600"/>
              </a:spcAft>
            </a:pPr>
            <a:endParaRPr lang="en-US" sz="1600" b="1" dirty="0"/>
          </a:p>
          <a:p>
            <a:pPr algn="ctr">
              <a:spcAft>
                <a:spcPts val="600"/>
              </a:spcAft>
            </a:pPr>
            <a:r>
              <a:rPr lang="en-US" sz="1600" b="1" dirty="0"/>
              <a:t>ATTENDANCE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It is expected that students attend all scheduled classes. </a:t>
            </a:r>
            <a:r>
              <a:rPr lang="en-US" sz="1600" dirty="0" smtClean="0"/>
              <a:t> </a:t>
            </a:r>
            <a:r>
              <a:rPr lang="en-US" sz="1600" u="sng" dirty="0" smtClean="0"/>
              <a:t>Attendance </a:t>
            </a:r>
            <a:r>
              <a:rPr lang="en-US" sz="1600" u="sng" dirty="0"/>
              <a:t>at the two exams and the final is </a:t>
            </a:r>
            <a:r>
              <a:rPr lang="en-US" sz="1600" u="sng" dirty="0" smtClean="0"/>
              <a:t>required</a:t>
            </a:r>
            <a:r>
              <a:rPr lang="en-US" sz="1600" dirty="0" smtClean="0"/>
              <a:t>.  Absence on the exams will </a:t>
            </a:r>
            <a:r>
              <a:rPr lang="en-US" sz="1600" dirty="0"/>
              <a:t>result in a zero grade unless an official excuse is presented. Excuses should be reported to me in advance</a:t>
            </a:r>
            <a:r>
              <a:rPr lang="en-US" sz="16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1600" b="1" dirty="0" err="1" smtClean="0"/>
              <a:t>i</a:t>
            </a:r>
            <a:r>
              <a:rPr lang="en-US" sz="1600" b="1" dirty="0" smtClean="0"/>
              <a:t>-clicker</a:t>
            </a:r>
            <a:r>
              <a:rPr lang="en-US" sz="1600" dirty="0" smtClean="0"/>
              <a:t> gives one point for attendance, one for each correct answer. 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205" y="123059"/>
            <a:ext cx="89028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i-clicker 23.2: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Three objects are brought close to each other, two at a time. It </a:t>
            </a:r>
            <a:r>
              <a:rPr lang="en-US" sz="2400" dirty="0">
                <a:solidFill>
                  <a:srgbClr val="000000"/>
                </a:solidFill>
              </a:rPr>
              <a:t>is found that </a:t>
            </a:r>
            <a:r>
              <a:rPr lang="en-US" sz="2400" dirty="0" smtClean="0">
                <a:solidFill>
                  <a:srgbClr val="000000"/>
                </a:solidFill>
              </a:rPr>
              <a:t>object 1 </a:t>
            </a:r>
            <a:r>
              <a:rPr lang="en-US" sz="2400" dirty="0">
                <a:solidFill>
                  <a:srgbClr val="000000"/>
                </a:solidFill>
              </a:rPr>
              <a:t>and 2 </a:t>
            </a:r>
            <a:r>
              <a:rPr lang="en-US" sz="2400" u="sng" dirty="0" smtClean="0">
                <a:solidFill>
                  <a:srgbClr val="000000"/>
                </a:solidFill>
              </a:rPr>
              <a:t>attract</a:t>
            </a:r>
            <a:r>
              <a:rPr lang="en-US" sz="2400" dirty="0" smtClean="0">
                <a:solidFill>
                  <a:srgbClr val="000000"/>
                </a:solidFill>
              </a:rPr>
              <a:t> each </a:t>
            </a:r>
            <a:r>
              <a:rPr lang="en-US" sz="2400" dirty="0">
                <a:solidFill>
                  <a:srgbClr val="000000"/>
                </a:solidFill>
              </a:rPr>
              <a:t>other and that </a:t>
            </a:r>
            <a:r>
              <a:rPr lang="en-US" sz="2400" dirty="0" smtClean="0">
                <a:solidFill>
                  <a:srgbClr val="000000"/>
                </a:solidFill>
              </a:rPr>
              <a:t>object 2 </a:t>
            </a:r>
            <a:r>
              <a:rPr lang="en-US" sz="2400" dirty="0">
                <a:solidFill>
                  <a:srgbClr val="000000"/>
                </a:solidFill>
              </a:rPr>
              <a:t>and 3 </a:t>
            </a:r>
            <a:r>
              <a:rPr lang="en-US" sz="2400" u="sng" dirty="0">
                <a:solidFill>
                  <a:srgbClr val="000000"/>
                </a:solidFill>
              </a:rPr>
              <a:t>repel</a:t>
            </a:r>
            <a:r>
              <a:rPr lang="en-US" sz="2400" dirty="0">
                <a:solidFill>
                  <a:srgbClr val="000000"/>
                </a:solidFill>
              </a:rPr>
              <a:t> each other. From this we can </a:t>
            </a:r>
            <a:r>
              <a:rPr lang="en-US" sz="2400" u="sng" dirty="0" smtClean="0">
                <a:solidFill>
                  <a:srgbClr val="000000"/>
                </a:solidFill>
              </a:rPr>
              <a:t>necessarily</a:t>
            </a:r>
            <a:r>
              <a:rPr lang="en-US" sz="2400" dirty="0" smtClean="0">
                <a:solidFill>
                  <a:srgbClr val="000000"/>
                </a:solidFill>
              </a:rPr>
              <a:t> conclude that: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445" y="2445670"/>
            <a:ext cx="87995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2000" dirty="0" smtClean="0">
                <a:solidFill>
                  <a:srgbClr val="000000"/>
                </a:solidFill>
              </a:rPr>
              <a:t>1 </a:t>
            </a:r>
            <a:r>
              <a:rPr lang="en-US" sz="2000" dirty="0">
                <a:solidFill>
                  <a:srgbClr val="000000"/>
                </a:solidFill>
              </a:rPr>
              <a:t>and 3 carry charges of opposite sign. </a:t>
            </a:r>
          </a:p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2000" dirty="0" smtClean="0">
                <a:solidFill>
                  <a:srgbClr val="000000"/>
                </a:solidFill>
              </a:rPr>
              <a:t>1 </a:t>
            </a:r>
            <a:r>
              <a:rPr lang="en-US" sz="2000" dirty="0">
                <a:solidFill>
                  <a:srgbClr val="000000"/>
                </a:solidFill>
              </a:rPr>
              <a:t>and 3 carry charges of equal sign.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2000" dirty="0">
                <a:solidFill>
                  <a:srgbClr val="000000"/>
                </a:solidFill>
              </a:rPr>
              <a:t>A</a:t>
            </a:r>
            <a:r>
              <a:rPr lang="en-US" sz="2000" dirty="0" smtClean="0">
                <a:solidFill>
                  <a:srgbClr val="000000"/>
                </a:solidFill>
              </a:rPr>
              <a:t>ll </a:t>
            </a:r>
            <a:r>
              <a:rPr lang="en-US" sz="2000" dirty="0">
                <a:solidFill>
                  <a:srgbClr val="000000"/>
                </a:solidFill>
              </a:rPr>
              <a:t>three carry </a:t>
            </a:r>
            <a:r>
              <a:rPr lang="en-US" sz="2000" dirty="0" smtClean="0">
                <a:solidFill>
                  <a:srgbClr val="000000"/>
                </a:solidFill>
              </a:rPr>
              <a:t>charges </a:t>
            </a:r>
            <a:r>
              <a:rPr lang="en-US" sz="2000" dirty="0">
                <a:solidFill>
                  <a:srgbClr val="000000"/>
                </a:solidFill>
              </a:rPr>
              <a:t>of the same sign.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2000" dirty="0">
                <a:solidFill>
                  <a:srgbClr val="000000"/>
                </a:solidFill>
              </a:rPr>
              <a:t>O</a:t>
            </a:r>
            <a:r>
              <a:rPr lang="en-US" sz="2000" dirty="0" smtClean="0">
                <a:solidFill>
                  <a:srgbClr val="000000"/>
                </a:solidFill>
              </a:rPr>
              <a:t>ne </a:t>
            </a:r>
            <a:r>
              <a:rPr lang="en-US" sz="2000" dirty="0">
                <a:solidFill>
                  <a:srgbClr val="000000"/>
                </a:solidFill>
              </a:rPr>
              <a:t>of the objects carries no charge.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2000" dirty="0">
                <a:solidFill>
                  <a:srgbClr val="000000"/>
                </a:solidFill>
              </a:rPr>
              <a:t>W</a:t>
            </a:r>
            <a:r>
              <a:rPr lang="en-US" sz="2000" dirty="0" smtClean="0">
                <a:solidFill>
                  <a:srgbClr val="000000"/>
                </a:solidFill>
              </a:rPr>
              <a:t>e </a:t>
            </a:r>
            <a:r>
              <a:rPr lang="en-US" sz="2000" dirty="0">
                <a:solidFill>
                  <a:srgbClr val="000000"/>
                </a:solidFill>
              </a:rPr>
              <a:t>need to do more experiments to determine the sign of the charges.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23205" y="4846327"/>
            <a:ext cx="87110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26446" y="5503691"/>
            <a:ext cx="301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Related:  How do balloons stick to a wall?</a:t>
            </a:r>
            <a:endParaRPr lang="en-US" sz="2000" dirty="0"/>
          </a:p>
        </p:txBody>
      </p:sp>
      <p:pic>
        <p:nvPicPr>
          <p:cNvPr id="9" name="Picture 4" descr="2304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5" b="7020"/>
          <a:stretch/>
        </p:blipFill>
        <p:spPr bwMode="auto">
          <a:xfrm>
            <a:off x="3736110" y="4925962"/>
            <a:ext cx="1843746" cy="188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6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71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Coulomb’s Law</a:t>
            </a:r>
          </a:p>
        </p:txBody>
      </p:sp>
      <p:sp>
        <p:nvSpPr>
          <p:cNvPr id="586794" name="Text Box 42"/>
          <p:cNvSpPr txBox="1">
            <a:spLocks noChangeArrowheads="1"/>
          </p:cNvSpPr>
          <p:nvPr/>
        </p:nvSpPr>
        <p:spPr bwMode="auto">
          <a:xfrm>
            <a:off x="76200" y="907032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6538" indent="-236538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Like charges repel, and unlike charges attract</a:t>
            </a:r>
          </a:p>
          <a:p>
            <a:pPr marL="236538" indent="-236538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The force is proportional to the charges</a:t>
            </a:r>
          </a:p>
          <a:p>
            <a:pPr marL="236538" indent="-236538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It depends on </a:t>
            </a:r>
            <a:r>
              <a:rPr lang="en-US" sz="2400" dirty="0" smtClean="0">
                <a:solidFill>
                  <a:schemeClr val="accent2"/>
                </a:solidFill>
              </a:rPr>
              <a:t>distance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86796" name="Oval 44"/>
          <p:cNvSpPr>
            <a:spLocks noChangeArrowheads="1"/>
          </p:cNvSpPr>
          <p:nvPr/>
        </p:nvSpPr>
        <p:spPr bwMode="auto">
          <a:xfrm>
            <a:off x="6341796" y="1337196"/>
            <a:ext cx="381000" cy="3810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586797" name="Oval 45"/>
          <p:cNvSpPr>
            <a:spLocks noChangeArrowheads="1"/>
          </p:cNvSpPr>
          <p:nvPr/>
        </p:nvSpPr>
        <p:spPr bwMode="auto">
          <a:xfrm>
            <a:off x="8322996" y="1337196"/>
            <a:ext cx="381000" cy="3810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586798" name="Line 46"/>
          <p:cNvSpPr>
            <a:spLocks noChangeShapeType="1"/>
          </p:cNvSpPr>
          <p:nvPr/>
        </p:nvSpPr>
        <p:spPr bwMode="auto">
          <a:xfrm>
            <a:off x="6570396" y="1184796"/>
            <a:ext cx="1942233" cy="73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8679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368091"/>
              </p:ext>
            </p:extLst>
          </p:nvPr>
        </p:nvGraphicFramePr>
        <p:xfrm>
          <a:off x="7332396" y="1641996"/>
          <a:ext cx="2762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" name="Equation" r:id="rId3" imgW="114120" imgH="126720" progId="Equation.DSMT4">
                  <p:embed/>
                </p:oleObj>
              </mc:Choice>
              <mc:Fallback>
                <p:oleObj name="Equation" r:id="rId3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396" y="1641996"/>
                        <a:ext cx="2762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800" name="Text Box 48"/>
          <p:cNvSpPr txBox="1">
            <a:spLocks noChangeArrowheads="1"/>
          </p:cNvSpPr>
          <p:nvPr/>
        </p:nvSpPr>
        <p:spPr bwMode="auto">
          <a:xfrm>
            <a:off x="6265596" y="1641996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</a:rPr>
              <a:t>q</a:t>
            </a:r>
            <a:r>
              <a:rPr lang="en-US" sz="2400" baseline="-25000">
                <a:solidFill>
                  <a:srgbClr val="009900"/>
                </a:solidFill>
              </a:rPr>
              <a:t>1</a:t>
            </a:r>
            <a:endParaRPr lang="en-US" sz="2400" i="1">
              <a:solidFill>
                <a:srgbClr val="009900"/>
              </a:solidFill>
            </a:endParaRPr>
          </a:p>
        </p:txBody>
      </p:sp>
      <p:sp>
        <p:nvSpPr>
          <p:cNvPr id="586801" name="Text Box 49"/>
          <p:cNvSpPr txBox="1">
            <a:spLocks noChangeArrowheads="1"/>
          </p:cNvSpPr>
          <p:nvPr/>
        </p:nvSpPr>
        <p:spPr bwMode="auto">
          <a:xfrm>
            <a:off x="8170596" y="1641996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chemeClr val="accent2"/>
                </a:solidFill>
              </a:rPr>
              <a:t>q</a:t>
            </a:r>
            <a:r>
              <a:rPr lang="en-US" sz="2400" baseline="-25000">
                <a:solidFill>
                  <a:schemeClr val="accent2"/>
                </a:solidFill>
              </a:rPr>
              <a:t>2</a:t>
            </a:r>
            <a:endParaRPr lang="en-US" sz="2400" i="1">
              <a:solidFill>
                <a:schemeClr val="accent2"/>
              </a:solidFill>
            </a:endParaRPr>
          </a:p>
        </p:txBody>
      </p:sp>
      <p:sp>
        <p:nvSpPr>
          <p:cNvPr id="586804" name="Text Box 52"/>
          <p:cNvSpPr txBox="1">
            <a:spLocks noChangeArrowheads="1"/>
          </p:cNvSpPr>
          <p:nvPr/>
        </p:nvSpPr>
        <p:spPr bwMode="auto">
          <a:xfrm>
            <a:off x="73740" y="3647760"/>
            <a:ext cx="8839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 dirty="0" smtClean="0">
                <a:solidFill>
                  <a:srgbClr val="009900"/>
                </a:solidFill>
              </a:rPr>
              <a:t>Notes</a:t>
            </a:r>
            <a:endParaRPr lang="en-US" sz="2400" b="1" u="sng" dirty="0">
              <a:solidFill>
                <a:srgbClr val="009900"/>
              </a:solidFill>
            </a:endParaRPr>
          </a:p>
          <a:p>
            <a:pPr marL="236538" indent="-236538">
              <a:buFontTx/>
              <a:buChar char="•"/>
            </a:pPr>
            <a:r>
              <a:rPr lang="en-US" sz="2400" dirty="0" smtClean="0">
                <a:solidFill>
                  <a:srgbClr val="009900"/>
                </a:solidFill>
              </a:rPr>
              <a:t>The </a:t>
            </a:r>
            <a:r>
              <a:rPr lang="en-US" sz="2400" b="1" dirty="0">
                <a:solidFill>
                  <a:srgbClr val="009900"/>
                </a:solidFill>
              </a:rPr>
              <a:t>r</a:t>
            </a:r>
            <a:r>
              <a:rPr lang="en-US" sz="2400" dirty="0">
                <a:solidFill>
                  <a:srgbClr val="009900"/>
                </a:solidFill>
              </a:rPr>
              <a:t>-hat just </a:t>
            </a:r>
            <a:r>
              <a:rPr lang="en-US" sz="2400" dirty="0" smtClean="0">
                <a:solidFill>
                  <a:srgbClr val="009900"/>
                </a:solidFill>
              </a:rPr>
              <a:t>indicates </a:t>
            </a:r>
            <a:r>
              <a:rPr lang="en-US" sz="2400" dirty="0">
                <a:solidFill>
                  <a:srgbClr val="009900"/>
                </a:solidFill>
              </a:rPr>
              <a:t>the direction of the </a:t>
            </a:r>
            <a:r>
              <a:rPr lang="en-US" sz="2400" dirty="0" smtClean="0">
                <a:solidFill>
                  <a:srgbClr val="009900"/>
                </a:solidFill>
              </a:rPr>
              <a:t>force, from 1 to 2</a:t>
            </a:r>
          </a:p>
          <a:p>
            <a:pPr marL="236538" indent="-236538">
              <a:buFontTx/>
              <a:buChar char="•"/>
            </a:pPr>
            <a:r>
              <a:rPr lang="en-US" sz="2400" dirty="0" smtClean="0">
                <a:solidFill>
                  <a:srgbClr val="009900"/>
                </a:solidFill>
              </a:rPr>
              <a:t>The Force as written is by 1 on 2</a:t>
            </a:r>
            <a:endParaRPr lang="en-US" sz="2400" dirty="0">
              <a:solidFill>
                <a:srgbClr val="009900"/>
              </a:solidFill>
            </a:endParaRPr>
          </a:p>
          <a:p>
            <a:pPr marL="236538" indent="-236538">
              <a:buFontTx/>
              <a:buChar char="•"/>
            </a:pPr>
            <a:r>
              <a:rPr lang="en-US" sz="2400" dirty="0" smtClean="0">
                <a:solidFill>
                  <a:srgbClr val="009900"/>
                </a:solidFill>
              </a:rPr>
              <a:t>Sometimes </a:t>
            </a:r>
            <a:r>
              <a:rPr lang="en-US" sz="2400" dirty="0">
                <a:solidFill>
                  <a:srgbClr val="009900"/>
                </a:solidFill>
              </a:rPr>
              <a:t>this formula is written in terms of a</a:t>
            </a:r>
            <a:br>
              <a:rPr lang="en-US" sz="2400" dirty="0">
                <a:solidFill>
                  <a:srgbClr val="009900"/>
                </a:solidFill>
              </a:rPr>
            </a:br>
            <a:r>
              <a:rPr lang="en-US" sz="2400" dirty="0">
                <a:solidFill>
                  <a:srgbClr val="009900"/>
                </a:solidFill>
              </a:rPr>
              <a:t>quantity</a:t>
            </a:r>
            <a:r>
              <a:rPr lang="en-US" sz="2400" i="1" dirty="0">
                <a:solidFill>
                  <a:srgbClr val="009900"/>
                </a:solidFill>
                <a:sym typeface="Symbol" pitchFamily="18" charset="2"/>
              </a:rPr>
              <a:t></a:t>
            </a:r>
            <a:r>
              <a:rPr lang="en-US" sz="2400" baseline="-25000" dirty="0">
                <a:solidFill>
                  <a:srgbClr val="009900"/>
                </a:solidFill>
                <a:sym typeface="Symbol" pitchFamily="18" charset="2"/>
              </a:rPr>
              <a:t>0</a:t>
            </a: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 called the </a:t>
            </a:r>
            <a:r>
              <a:rPr lang="en-US" sz="2400" i="1" dirty="0">
                <a:solidFill>
                  <a:srgbClr val="009900"/>
                </a:solidFill>
                <a:sym typeface="Symbol" pitchFamily="18" charset="2"/>
              </a:rPr>
              <a:t>permittivity of free space</a:t>
            </a:r>
          </a:p>
        </p:txBody>
      </p:sp>
      <p:graphicFrame>
        <p:nvGraphicFramePr>
          <p:cNvPr id="58680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64832"/>
              </p:ext>
            </p:extLst>
          </p:nvPr>
        </p:nvGraphicFramePr>
        <p:xfrm>
          <a:off x="3497263" y="2330450"/>
          <a:ext cx="21478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" name="Equation" r:id="rId5" imgW="888840" imgH="419040" progId="Equation.DSMT4">
                  <p:embed/>
                </p:oleObj>
              </mc:Choice>
              <mc:Fallback>
                <p:oleObj name="Equation" r:id="rId5" imgW="888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2330450"/>
                        <a:ext cx="2147887" cy="900113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428085"/>
              </p:ext>
            </p:extLst>
          </p:nvPr>
        </p:nvGraphicFramePr>
        <p:xfrm>
          <a:off x="366713" y="2357438"/>
          <a:ext cx="2608262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2" name="Equation" r:id="rId7" imgW="1079280" imgH="393480" progId="Equation.DSMT4">
                  <p:embed/>
                </p:oleObj>
              </mc:Choice>
              <mc:Fallback>
                <p:oleObj name="Equation" r:id="rId7" imgW="1079280" imgH="39348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2357438"/>
                        <a:ext cx="2608262" cy="846137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680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694362"/>
              </p:ext>
            </p:extLst>
          </p:nvPr>
        </p:nvGraphicFramePr>
        <p:xfrm>
          <a:off x="4538129" y="5776648"/>
          <a:ext cx="4148650" cy="84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3" name="Equation" r:id="rId9" imgW="2209680" imgH="431640" progId="Equation.DSMT4">
                  <p:embed/>
                </p:oleObj>
              </mc:Choice>
              <mc:Fallback>
                <p:oleObj name="Equation" r:id="rId9" imgW="2209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129" y="5776648"/>
                        <a:ext cx="4148650" cy="84256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66713" y="5795261"/>
            <a:ext cx="3717045" cy="849137"/>
            <a:chOff x="366713" y="5795261"/>
            <a:chExt cx="3717045" cy="849137"/>
          </a:xfrm>
        </p:grpSpPr>
        <p:graphicFrame>
          <p:nvGraphicFramePr>
            <p:cNvPr id="586803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314680"/>
                </p:ext>
              </p:extLst>
            </p:nvPr>
          </p:nvGraphicFramePr>
          <p:xfrm>
            <a:off x="477777" y="5795261"/>
            <a:ext cx="3605981" cy="471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4" name="Equation" r:id="rId11" imgW="1638000" imgH="241200" progId="Equation.DSMT4">
                    <p:embed/>
                  </p:oleObj>
                </mc:Choice>
                <mc:Fallback>
                  <p:oleObj name="Equation" r:id="rId11" imgW="16380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777" y="5795261"/>
                          <a:ext cx="3605981" cy="471351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prstDash val="dash"/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366713" y="6244288"/>
              <a:ext cx="3344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Coulomb constant</a:t>
              </a:r>
              <a:endParaRPr lang="en-US" sz="2000" dirty="0"/>
            </a:p>
          </p:txBody>
        </p:sp>
      </p:grpSp>
      <p:pic>
        <p:nvPicPr>
          <p:cNvPr id="17" name="Picture 4" descr="23p66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88" y="2328"/>
            <a:ext cx="7039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15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6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6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6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6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6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6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6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6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6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6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6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6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94" grpId="0" build="p"/>
      <p:bldP spid="586796" grpId="0" animBg="1"/>
      <p:bldP spid="586797" grpId="0" animBg="1"/>
      <p:bldP spid="586798" grpId="0" animBg="1"/>
      <p:bldP spid="586800" grpId="0"/>
      <p:bldP spid="586801" grpId="0"/>
      <p:bldP spid="58680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206" y="139840"/>
            <a:ext cx="89175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i-clicker 23.3: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Object A has a charge of +2 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400" dirty="0" err="1" smtClean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 and object B has a charge of +6 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400" dirty="0" err="1" smtClean="0">
                <a:solidFill>
                  <a:srgbClr val="000000"/>
                </a:solidFill>
              </a:rPr>
              <a:t>C.</a:t>
            </a:r>
            <a:r>
              <a:rPr lang="en-US" sz="2400" dirty="0" smtClean="0">
                <a:solidFill>
                  <a:srgbClr val="000000"/>
                </a:solidFill>
              </a:rPr>
              <a:t>  Which statement is true about the electric force on the objects? 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1373" y="1826341"/>
            <a:ext cx="28412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2400" dirty="0" smtClean="0">
                <a:solidFill>
                  <a:srgbClr val="000000"/>
                </a:solidFill>
              </a:rPr>
              <a:t>  </a:t>
            </a:r>
          </a:p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971604"/>
              </p:ext>
            </p:extLst>
          </p:nvPr>
        </p:nvGraphicFramePr>
        <p:xfrm>
          <a:off x="3844616" y="1968233"/>
          <a:ext cx="15001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3" name="Equation" r:id="rId3" imgW="774360" imgH="253800" progId="Equation.DSMT4">
                  <p:embed/>
                </p:oleObj>
              </mc:Choice>
              <mc:Fallback>
                <p:oleObj name="Equation" r:id="rId3" imgW="774360" imgH="2538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616" y="1968233"/>
                        <a:ext cx="1500188" cy="436563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479021"/>
              </p:ext>
            </p:extLst>
          </p:nvPr>
        </p:nvGraphicFramePr>
        <p:xfrm>
          <a:off x="3917743" y="2504090"/>
          <a:ext cx="13525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4" name="Equation" r:id="rId5" imgW="698400" imgH="253800" progId="Equation.DSMT4">
                  <p:embed/>
                </p:oleObj>
              </mc:Choice>
              <mc:Fallback>
                <p:oleObj name="Equation" r:id="rId5" imgW="69840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743" y="2504090"/>
                        <a:ext cx="1352550" cy="436563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52983"/>
              </p:ext>
            </p:extLst>
          </p:nvPr>
        </p:nvGraphicFramePr>
        <p:xfrm>
          <a:off x="3844616" y="3039796"/>
          <a:ext cx="15001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5" name="Equation" r:id="rId7" imgW="774360" imgH="253800" progId="Equation.DSMT4">
                  <p:embed/>
                </p:oleObj>
              </mc:Choice>
              <mc:Fallback>
                <p:oleObj name="Equation" r:id="rId7" imgW="77436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616" y="3039796"/>
                        <a:ext cx="1500188" cy="436562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778240"/>
              </p:ext>
            </p:extLst>
          </p:nvPr>
        </p:nvGraphicFramePr>
        <p:xfrm>
          <a:off x="3930341" y="3535096"/>
          <a:ext cx="13271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6" name="Equation" r:id="rId9" imgW="685800" imgH="253800" progId="Equation.DSMT4">
                  <p:embed/>
                </p:oleObj>
              </mc:Choice>
              <mc:Fallback>
                <p:oleObj name="Equation" r:id="rId9" imgW="68580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341" y="3535096"/>
                        <a:ext cx="1327150" cy="436562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634404"/>
              </p:ext>
            </p:extLst>
          </p:nvPr>
        </p:nvGraphicFramePr>
        <p:xfrm>
          <a:off x="3930650" y="4083050"/>
          <a:ext cx="13287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7" name="Equation" r:id="rId11" imgW="685800" imgH="253800" progId="Equation.DSMT4">
                  <p:embed/>
                </p:oleObj>
              </mc:Choice>
              <mc:Fallback>
                <p:oleObj name="Equation" r:id="rId11" imgW="68580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4083050"/>
                        <a:ext cx="1328738" cy="436563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 bwMode="auto">
          <a:xfrm>
            <a:off x="88488" y="4734244"/>
            <a:ext cx="89175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089688"/>
              </p:ext>
            </p:extLst>
          </p:nvPr>
        </p:nvGraphicFramePr>
        <p:xfrm>
          <a:off x="243401" y="4879413"/>
          <a:ext cx="2027857" cy="6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8" name="Equation" r:id="rId13" imgW="1079280" imgH="393480" progId="Equation.DSMT4">
                  <p:embed/>
                </p:oleObj>
              </mc:Choice>
              <mc:Fallback>
                <p:oleObj name="Equation" r:id="rId13" imgW="10792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401" y="4879413"/>
                        <a:ext cx="2027857" cy="657850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900406"/>
              </p:ext>
            </p:extLst>
          </p:nvPr>
        </p:nvGraphicFramePr>
        <p:xfrm>
          <a:off x="2925405" y="5048711"/>
          <a:ext cx="3038166" cy="397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9" name="Equation" r:id="rId15" imgW="1638300" imgH="241300" progId="Equation.DSMT4">
                  <p:embed/>
                </p:oleObj>
              </mc:Choice>
              <mc:Fallback>
                <p:oleObj name="Equation" r:id="rId15" imgW="1638300" imgH="2413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405" y="5048711"/>
                        <a:ext cx="3038166" cy="397329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259679"/>
              </p:ext>
            </p:extLst>
          </p:nvPr>
        </p:nvGraphicFramePr>
        <p:xfrm>
          <a:off x="233363" y="5961063"/>
          <a:ext cx="2124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80" name="Equation" r:id="rId17" imgW="1130040" imgH="393480" progId="Equation.DSMT4">
                  <p:embed/>
                </p:oleObj>
              </mc:Choice>
              <mc:Fallback>
                <p:oleObj name="Equation" r:id="rId17" imgW="113004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5961063"/>
                        <a:ext cx="2124075" cy="657225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731776"/>
              </p:ext>
            </p:extLst>
          </p:nvPr>
        </p:nvGraphicFramePr>
        <p:xfrm>
          <a:off x="2905125" y="6138863"/>
          <a:ext cx="31575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81" name="Equation" r:id="rId19" imgW="1701720" imgH="228600" progId="Equation.DSMT4">
                  <p:embed/>
                </p:oleObj>
              </mc:Choice>
              <mc:Fallback>
                <p:oleObj name="Equation" r:id="rId19" imgW="170172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6138863"/>
                        <a:ext cx="3157538" cy="3778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291935" y="4779826"/>
            <a:ext cx="2800781" cy="203132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Electric force and gravitational force have same functional form. Unless we have big masses, the electric force is typically much larger than the gravitational force.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861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" y="90102"/>
            <a:ext cx="8077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Whiteboard problem 23.2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b="1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Three point charges are located at the corners of an equilateral triangle as shown below.  Calculate the net electric force on the 7.0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charge.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683262"/>
              </p:ext>
            </p:extLst>
          </p:nvPr>
        </p:nvGraphicFramePr>
        <p:xfrm>
          <a:off x="237797" y="2079517"/>
          <a:ext cx="5217373" cy="4567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9" r:id="rId3" imgW="2370572" imgH="2075523" progId="ISISServer">
                  <p:embed/>
                </p:oleObj>
              </mc:Choice>
              <mc:Fallback>
                <p:oleObj r:id="rId3" imgW="2370572" imgH="2075523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797" y="2079517"/>
                        <a:ext cx="5217373" cy="45678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0865" y="1828794"/>
            <a:ext cx="311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vector addition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Announcements: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Don’t need to turn in drawings, but know how to do them.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Deleted on problem (atoms,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12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-1" y="0"/>
            <a:ext cx="9143999" cy="1169551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The electric </a:t>
            </a:r>
            <a:r>
              <a:rPr lang="en-US" sz="4000" dirty="0" smtClean="0"/>
              <a:t>field</a:t>
            </a:r>
            <a:endParaRPr lang="en-US" sz="2000" dirty="0"/>
          </a:p>
          <a:p>
            <a:pPr algn="ctr">
              <a:spcBef>
                <a:spcPct val="50000"/>
              </a:spcBef>
            </a:pPr>
            <a:r>
              <a:rPr lang="en-US" sz="2000" dirty="0" smtClean="0"/>
              <a:t>(important – will come up many times this semester)</a:t>
            </a:r>
            <a:endParaRPr lang="en-US" sz="1800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0960" y="1257712"/>
            <a:ext cx="90217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 Many forces are ‘contact forces’, that require contact between objects (e.g. hammer and nail, friction between tires and road)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Gravitational </a:t>
            </a:r>
            <a:r>
              <a:rPr lang="en-US" sz="1800" dirty="0"/>
              <a:t>and electrical force act over a distance (even through vacuum</a:t>
            </a:r>
            <a:r>
              <a:rPr lang="en-US" sz="1800" dirty="0" smtClean="0"/>
              <a:t>)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field forces</a:t>
            </a:r>
            <a:endParaRPr lang="en-US" sz="1800" b="1" dirty="0">
              <a:solidFill>
                <a:srgbClr val="FF0000"/>
              </a:solidFill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/>
              <a:t> Faraday developed the idea of a field:</a:t>
            </a:r>
            <a:endParaRPr lang="en-US" sz="2400" dirty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2904863"/>
            <a:ext cx="9144000" cy="507831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800" dirty="0"/>
              <a:t>An electric field extends outward from every </a:t>
            </a:r>
            <a:r>
              <a:rPr lang="en-US" sz="1800" dirty="0" smtClean="0"/>
              <a:t>charge (source charge) </a:t>
            </a:r>
            <a:r>
              <a:rPr lang="en-US" sz="1800" dirty="0"/>
              <a:t>and permeates all of space.  </a:t>
            </a:r>
          </a:p>
        </p:txBody>
      </p:sp>
      <p:grpSp>
        <p:nvGrpSpPr>
          <p:cNvPr id="29722" name="Group 26"/>
          <p:cNvGrpSpPr>
            <a:grpSpLocks/>
          </p:cNvGrpSpPr>
          <p:nvPr/>
        </p:nvGrpSpPr>
        <p:grpSpPr bwMode="auto">
          <a:xfrm>
            <a:off x="161925" y="4087588"/>
            <a:ext cx="4819653" cy="2647950"/>
            <a:chOff x="102" y="2574"/>
            <a:chExt cx="3036" cy="1668"/>
          </a:xfrm>
        </p:grpSpPr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102" y="2574"/>
              <a:ext cx="3036" cy="16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08" name="Group 12"/>
            <p:cNvGrpSpPr>
              <a:grpSpLocks/>
            </p:cNvGrpSpPr>
            <p:nvPr/>
          </p:nvGrpSpPr>
          <p:grpSpPr bwMode="auto">
            <a:xfrm>
              <a:off x="126" y="2784"/>
              <a:ext cx="1482" cy="1356"/>
              <a:chOff x="126" y="2784"/>
              <a:chExt cx="1482" cy="1356"/>
            </a:xfrm>
          </p:grpSpPr>
          <p:pic>
            <p:nvPicPr>
              <p:cNvPr id="29703" name="Picture 7" descr="J:\guthold\Physics 25\point charge field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74" r="51892" b="15584"/>
              <a:stretch>
                <a:fillRect/>
              </a:stretch>
            </p:blipFill>
            <p:spPr bwMode="auto">
              <a:xfrm>
                <a:off x="126" y="2805"/>
                <a:ext cx="1482" cy="13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704" name="Line 8"/>
              <p:cNvSpPr>
                <a:spLocks noChangeShapeType="1"/>
              </p:cNvSpPr>
              <p:nvPr/>
            </p:nvSpPr>
            <p:spPr bwMode="auto">
              <a:xfrm>
                <a:off x="1104" y="2784"/>
                <a:ext cx="12" cy="378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5" name="Line 9"/>
              <p:cNvSpPr>
                <a:spLocks noChangeShapeType="1"/>
              </p:cNvSpPr>
              <p:nvPr/>
            </p:nvSpPr>
            <p:spPr bwMode="auto">
              <a:xfrm flipH="1">
                <a:off x="798" y="2808"/>
                <a:ext cx="216" cy="24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auto">
              <a:xfrm>
                <a:off x="690" y="3408"/>
                <a:ext cx="192" cy="192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7" name="Text Box 11"/>
              <p:cNvSpPr txBox="1">
                <a:spLocks noChangeArrowheads="1"/>
              </p:cNvSpPr>
              <p:nvPr/>
            </p:nvSpPr>
            <p:spPr bwMode="auto">
              <a:xfrm>
                <a:off x="673" y="3378"/>
                <a:ext cx="30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/>
                  <a:t>Q</a:t>
                </a:r>
                <a:endParaRPr lang="en-US" dirty="0"/>
              </a:p>
            </p:txBody>
          </p:sp>
        </p:grpSp>
        <p:sp>
          <p:nvSpPr>
            <p:cNvPr id="29709" name="Oval 13"/>
            <p:cNvSpPr>
              <a:spLocks noChangeArrowheads="1"/>
            </p:cNvSpPr>
            <p:nvPr/>
          </p:nvSpPr>
          <p:spPr bwMode="auto">
            <a:xfrm>
              <a:off x="1266" y="2970"/>
              <a:ext cx="60" cy="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1314" y="2934"/>
              <a:ext cx="7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Test charge </a:t>
              </a:r>
              <a:r>
                <a:rPr lang="en-US" sz="1400" dirty="0" smtClean="0"/>
                <a:t>q</a:t>
              </a:r>
              <a:r>
                <a:rPr lang="en-US" sz="1400" baseline="-25000" dirty="0" smtClean="0"/>
                <a:t>0</a:t>
              </a:r>
              <a:endParaRPr lang="en-US" dirty="0"/>
            </a:p>
          </p:txBody>
        </p:sp>
        <p:sp>
          <p:nvSpPr>
            <p:cNvPr id="29699" name="Text Box 3"/>
            <p:cNvSpPr txBox="1">
              <a:spLocks noChangeArrowheads="1"/>
            </p:cNvSpPr>
            <p:nvPr/>
          </p:nvSpPr>
          <p:spPr bwMode="auto">
            <a:xfrm>
              <a:off x="1422" y="3767"/>
              <a:ext cx="170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The electric field of a </a:t>
              </a:r>
              <a:r>
                <a:rPr lang="en-US" sz="2000" dirty="0" smtClean="0"/>
                <a:t>positive point </a:t>
              </a:r>
              <a:r>
                <a:rPr lang="en-US" sz="2000" dirty="0"/>
                <a:t>charge </a:t>
              </a:r>
              <a:r>
                <a:rPr lang="en-US" sz="2000" dirty="0" smtClean="0"/>
                <a:t>Q</a:t>
              </a:r>
            </a:p>
          </p:txBody>
        </p:sp>
        <p:sp>
          <p:nvSpPr>
            <p:cNvPr id="29711" name="Line 15"/>
            <p:cNvSpPr>
              <a:spLocks noChangeShapeType="1"/>
            </p:cNvSpPr>
            <p:nvPr/>
          </p:nvSpPr>
          <p:spPr bwMode="auto">
            <a:xfrm flipV="1">
              <a:off x="1320" y="2766"/>
              <a:ext cx="216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1620" y="2700"/>
              <a:ext cx="4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aphicFrame>
          <p:nvGraphicFramePr>
            <p:cNvPr id="29714" name="Object 18"/>
            <p:cNvGraphicFramePr>
              <a:graphicFrameLocks noChangeAspect="1"/>
            </p:cNvGraphicFramePr>
            <p:nvPr/>
          </p:nvGraphicFramePr>
          <p:xfrm>
            <a:off x="1556" y="2594"/>
            <a:ext cx="191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71" name="Equation" r:id="rId4" imgW="164880" imgH="203040" progId="Equation.3">
                    <p:embed/>
                  </p:oleObj>
                </mc:Choice>
                <mc:Fallback>
                  <p:oleObj name="Equation" r:id="rId4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6" y="2594"/>
                          <a:ext cx="191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112465" y="3525613"/>
            <a:ext cx="3943350" cy="320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23" name="Group 27"/>
          <p:cNvGrpSpPr>
            <a:grpSpLocks/>
          </p:cNvGrpSpPr>
          <p:nvPr/>
        </p:nvGrpSpPr>
        <p:grpSpPr bwMode="auto">
          <a:xfrm>
            <a:off x="5229225" y="3498850"/>
            <a:ext cx="3695700" cy="1965325"/>
            <a:chOff x="3294" y="2516"/>
            <a:chExt cx="2328" cy="1238"/>
          </a:xfrm>
        </p:grpSpPr>
        <p:sp>
          <p:nvSpPr>
            <p:cNvPr id="29716" name="Text Box 20"/>
            <p:cNvSpPr txBox="1">
              <a:spLocks noChangeArrowheads="1"/>
            </p:cNvSpPr>
            <p:nvPr/>
          </p:nvSpPr>
          <p:spPr bwMode="auto">
            <a:xfrm>
              <a:off x="3294" y="2544"/>
              <a:ext cx="2328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Definition: The electric field,     ,  at any point in space is defined as the force,    , exerted on a tiny positive test </a:t>
              </a:r>
              <a:r>
                <a:rPr lang="en-US" sz="2000" dirty="0" smtClean="0"/>
                <a:t>charge, +q</a:t>
              </a:r>
              <a:r>
                <a:rPr lang="en-US" sz="2000" baseline="-25000" dirty="0" smtClean="0"/>
                <a:t>0</a:t>
              </a:r>
              <a:r>
                <a:rPr lang="en-US" sz="2000" dirty="0" smtClean="0"/>
                <a:t> </a:t>
              </a:r>
              <a:r>
                <a:rPr lang="en-US" sz="2000" dirty="0"/>
                <a:t>at that </a:t>
              </a:r>
              <a:r>
                <a:rPr lang="en-US" sz="2000" dirty="0" smtClean="0"/>
                <a:t>point, </a:t>
              </a:r>
              <a:r>
                <a:rPr lang="en-US" sz="2000" dirty="0"/>
                <a:t>divided by the magnitude of the test charge.  </a:t>
              </a:r>
            </a:p>
          </p:txBody>
        </p:sp>
        <p:graphicFrame>
          <p:nvGraphicFramePr>
            <p:cNvPr id="29719" name="Object 23"/>
            <p:cNvGraphicFramePr>
              <a:graphicFrameLocks noChangeAspect="1"/>
            </p:cNvGraphicFramePr>
            <p:nvPr/>
          </p:nvGraphicFramePr>
          <p:xfrm>
            <a:off x="5223" y="2516"/>
            <a:ext cx="176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72" name="Equation" r:id="rId6" imgW="152280" imgH="203040" progId="Equation.3">
                    <p:embed/>
                  </p:oleObj>
                </mc:Choice>
                <mc:Fallback>
                  <p:oleObj name="Equation" r:id="rId6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3" y="2516"/>
                          <a:ext cx="176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20" name="Object 24"/>
            <p:cNvGraphicFramePr>
              <a:graphicFrameLocks noChangeAspect="1"/>
            </p:cNvGraphicFramePr>
            <p:nvPr/>
          </p:nvGraphicFramePr>
          <p:xfrm>
            <a:off x="3962" y="2912"/>
            <a:ext cx="191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73" name="Equation" r:id="rId8" imgW="164880" imgH="203040" progId="Equation.3">
                    <p:embed/>
                  </p:oleObj>
                </mc:Choice>
                <mc:Fallback>
                  <p:oleObj name="Equation" r:id="rId8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" y="2912"/>
                          <a:ext cx="191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72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144546"/>
              </p:ext>
            </p:extLst>
          </p:nvPr>
        </p:nvGraphicFramePr>
        <p:xfrm>
          <a:off x="7162570" y="5202238"/>
          <a:ext cx="1433512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74" name="Equation" r:id="rId9" imgW="469800" imgH="457200" progId="Equation.DSMT4">
                  <p:embed/>
                </p:oleObj>
              </mc:Choice>
              <mc:Fallback>
                <p:oleObj name="Equation" r:id="rId9" imgW="469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570" y="5202238"/>
                        <a:ext cx="1433512" cy="139065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2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 animBg="1"/>
      <p:bldP spid="297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206829" y="848017"/>
            <a:ext cx="8817428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is </a:t>
            </a:r>
            <a:r>
              <a:rPr lang="en-US" sz="2000" dirty="0"/>
              <a:t>independent of the </a:t>
            </a:r>
            <a:r>
              <a:rPr lang="en-US" sz="2000" dirty="0" smtClean="0"/>
              <a:t>tiny test charge, q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and </a:t>
            </a:r>
            <a:r>
              <a:rPr lang="en-US" sz="2000" dirty="0"/>
              <a:t>only depends on the </a:t>
            </a:r>
            <a:r>
              <a:rPr lang="en-US" sz="2000" dirty="0" smtClean="0"/>
              <a:t>source charge, Q, </a:t>
            </a:r>
            <a:r>
              <a:rPr lang="en-US" sz="2000" dirty="0"/>
              <a:t>which produces the </a:t>
            </a:r>
            <a:r>
              <a:rPr lang="en-US" sz="2000" dirty="0" smtClean="0"/>
              <a:t>field.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points </a:t>
            </a:r>
            <a:r>
              <a:rPr lang="en-US" sz="2000" dirty="0"/>
              <a:t>away from a positive charge and points </a:t>
            </a:r>
            <a:r>
              <a:rPr lang="en-US" sz="2000" dirty="0" smtClean="0"/>
              <a:t>toward </a:t>
            </a:r>
            <a:r>
              <a:rPr lang="en-US" sz="2000" dirty="0"/>
              <a:t>a negative charge</a:t>
            </a:r>
            <a:r>
              <a:rPr lang="en-US" sz="2000" dirty="0" smtClean="0"/>
              <a:t>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is a vector field, it has a direction in space everywhere.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Unit is N/C (Newton/Coulomb) (later: also Volt/meter) </a:t>
            </a:r>
            <a:endParaRPr lang="en-US" sz="2000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-1" y="0"/>
            <a:ext cx="9143999" cy="707886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The electric </a:t>
            </a:r>
            <a:r>
              <a:rPr lang="en-US" sz="4000" dirty="0" smtClean="0"/>
              <a:t>field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8729" y="3267573"/>
            <a:ext cx="8893628" cy="3442014"/>
            <a:chOff x="168729" y="3267573"/>
            <a:chExt cx="8893628" cy="3442014"/>
          </a:xfrm>
        </p:grpSpPr>
        <p:grpSp>
          <p:nvGrpSpPr>
            <p:cNvPr id="31746" name="Group 2"/>
            <p:cNvGrpSpPr>
              <a:grpSpLocks/>
            </p:cNvGrpSpPr>
            <p:nvPr/>
          </p:nvGrpSpPr>
          <p:grpSpPr bwMode="auto">
            <a:xfrm>
              <a:off x="3774054" y="3830865"/>
              <a:ext cx="4932363" cy="2647950"/>
              <a:chOff x="102" y="2574"/>
              <a:chExt cx="3107" cy="1668"/>
            </a:xfrm>
          </p:grpSpPr>
          <p:sp>
            <p:nvSpPr>
              <p:cNvPr id="31747" name="Rectangle 3"/>
              <p:cNvSpPr>
                <a:spLocks noChangeArrowheads="1"/>
              </p:cNvSpPr>
              <p:nvPr/>
            </p:nvSpPr>
            <p:spPr bwMode="auto">
              <a:xfrm>
                <a:off x="102" y="2574"/>
                <a:ext cx="3036" cy="166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748" name="Group 4"/>
              <p:cNvGrpSpPr>
                <a:grpSpLocks/>
              </p:cNvGrpSpPr>
              <p:nvPr/>
            </p:nvGrpSpPr>
            <p:grpSpPr bwMode="auto">
              <a:xfrm>
                <a:off x="126" y="2784"/>
                <a:ext cx="1482" cy="1356"/>
                <a:chOff x="126" y="2784"/>
                <a:chExt cx="1482" cy="1356"/>
              </a:xfrm>
            </p:grpSpPr>
            <p:pic>
              <p:nvPicPr>
                <p:cNvPr id="31749" name="Picture 5" descr="J:\guthold\Physics 25\point charge field.GI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1874" r="51892" b="15584"/>
                <a:stretch>
                  <a:fillRect/>
                </a:stretch>
              </p:blipFill>
              <p:spPr bwMode="auto">
                <a:xfrm>
                  <a:off x="126" y="2805"/>
                  <a:ext cx="1482" cy="13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750" name="Line 6"/>
                <p:cNvSpPr>
                  <a:spLocks noChangeShapeType="1"/>
                </p:cNvSpPr>
                <p:nvPr/>
              </p:nvSpPr>
              <p:spPr bwMode="auto">
                <a:xfrm>
                  <a:off x="1104" y="2784"/>
                  <a:ext cx="12" cy="378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5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798" y="2808"/>
                  <a:ext cx="216" cy="24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52" name="Oval 8"/>
                <p:cNvSpPr>
                  <a:spLocks noChangeArrowheads="1"/>
                </p:cNvSpPr>
                <p:nvPr/>
              </p:nvSpPr>
              <p:spPr bwMode="auto">
                <a:xfrm>
                  <a:off x="690" y="3408"/>
                  <a:ext cx="192" cy="19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30" y="3379"/>
                  <a:ext cx="30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dirty="0" smtClean="0"/>
                    <a:t>+Q</a:t>
                  </a:r>
                  <a:endParaRPr lang="en-US" dirty="0"/>
                </a:p>
              </p:txBody>
            </p:sp>
          </p:grpSp>
          <p:sp>
            <p:nvSpPr>
              <p:cNvPr id="31754" name="Oval 10"/>
              <p:cNvSpPr>
                <a:spLocks noChangeArrowheads="1"/>
              </p:cNvSpPr>
              <p:nvPr/>
            </p:nvSpPr>
            <p:spPr bwMode="auto">
              <a:xfrm>
                <a:off x="1266" y="2970"/>
                <a:ext cx="60" cy="6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5" name="Text Box 11"/>
              <p:cNvSpPr txBox="1">
                <a:spLocks noChangeArrowheads="1"/>
              </p:cNvSpPr>
              <p:nvPr/>
            </p:nvSpPr>
            <p:spPr bwMode="auto">
              <a:xfrm>
                <a:off x="1314" y="2934"/>
                <a:ext cx="7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Test charge </a:t>
                </a:r>
                <a:r>
                  <a:rPr lang="en-US" sz="1400" dirty="0" smtClean="0"/>
                  <a:t>q</a:t>
                </a:r>
                <a:r>
                  <a:rPr lang="en-US" sz="1400" baseline="-25000" dirty="0" smtClean="0"/>
                  <a:t>0</a:t>
                </a:r>
                <a:endParaRPr lang="en-US" dirty="0"/>
              </a:p>
            </p:txBody>
          </p:sp>
          <p:sp>
            <p:nvSpPr>
              <p:cNvPr id="31756" name="Text Box 12"/>
              <p:cNvSpPr txBox="1">
                <a:spLocks noChangeArrowheads="1"/>
              </p:cNvSpPr>
              <p:nvPr/>
            </p:nvSpPr>
            <p:spPr bwMode="auto">
              <a:xfrm>
                <a:off x="1465" y="3721"/>
                <a:ext cx="174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/>
                  <a:t>The electric field of a </a:t>
                </a:r>
                <a:r>
                  <a:rPr lang="en-US" sz="2000" dirty="0" smtClean="0"/>
                  <a:t>positive point </a:t>
                </a:r>
                <a:r>
                  <a:rPr lang="en-US" sz="2000" dirty="0"/>
                  <a:t>charge Q</a:t>
                </a:r>
              </a:p>
            </p:txBody>
          </p:sp>
          <p:sp>
            <p:nvSpPr>
              <p:cNvPr id="31757" name="Line 13"/>
              <p:cNvSpPr>
                <a:spLocks noChangeShapeType="1"/>
              </p:cNvSpPr>
              <p:nvPr/>
            </p:nvSpPr>
            <p:spPr bwMode="auto">
              <a:xfrm flipV="1">
                <a:off x="1320" y="2766"/>
                <a:ext cx="216" cy="2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8" name="Text Box 14"/>
              <p:cNvSpPr txBox="1">
                <a:spLocks noChangeArrowheads="1"/>
              </p:cNvSpPr>
              <p:nvPr/>
            </p:nvSpPr>
            <p:spPr bwMode="auto">
              <a:xfrm>
                <a:off x="1620" y="2700"/>
                <a:ext cx="42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graphicFrame>
            <p:nvGraphicFramePr>
              <p:cNvPr id="31759" name="Object 15"/>
              <p:cNvGraphicFramePr>
                <a:graphicFrameLocks noChangeAspect="1"/>
              </p:cNvGraphicFramePr>
              <p:nvPr/>
            </p:nvGraphicFramePr>
            <p:xfrm>
              <a:off x="1556" y="2594"/>
              <a:ext cx="191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273" name="Equation" r:id="rId4" imgW="164880" imgH="203040" progId="Equation.3">
                      <p:embed/>
                    </p:oleObj>
                  </mc:Choice>
                  <mc:Fallback>
                    <p:oleObj name="Equation" r:id="rId4" imgW="1648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6" y="2594"/>
                            <a:ext cx="191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176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4625276"/>
                </p:ext>
              </p:extLst>
            </p:nvPr>
          </p:nvGraphicFramePr>
          <p:xfrm>
            <a:off x="655638" y="4069575"/>
            <a:ext cx="2136775" cy="2640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74" name="Equation" r:id="rId6" imgW="698400" imgH="863280" progId="Equation.DSMT4">
                    <p:embed/>
                  </p:oleObj>
                </mc:Choice>
                <mc:Fallback>
                  <p:oleObj name="Equation" r:id="rId6" imgW="698400" imgH="863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638" y="4069575"/>
                          <a:ext cx="2136775" cy="2640012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206829" y="3411044"/>
              <a:ext cx="33700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u="sng" dirty="0"/>
                <a:t>Electric field of a point </a:t>
              </a:r>
              <a:r>
                <a:rPr lang="en-US" sz="2000" u="sng" dirty="0" smtClean="0"/>
                <a:t>charge:</a:t>
              </a:r>
              <a:endParaRPr lang="en-US" sz="1800" u="sng" dirty="0"/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68729" y="3267573"/>
              <a:ext cx="889362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055116"/>
              </p:ext>
            </p:extLst>
          </p:nvPr>
        </p:nvGraphicFramePr>
        <p:xfrm>
          <a:off x="502560" y="835825"/>
          <a:ext cx="256691" cy="34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5" name="Equation" r:id="rId8" imgW="152280" imgH="203040" progId="Equation.DSMT4">
                  <p:embed/>
                </p:oleObj>
              </mc:Choice>
              <mc:Fallback>
                <p:oleObj name="Equation" r:id="rId8" imgW="15228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60" y="835825"/>
                        <a:ext cx="256691" cy="3422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18443"/>
              </p:ext>
            </p:extLst>
          </p:nvPr>
        </p:nvGraphicFramePr>
        <p:xfrm>
          <a:off x="503238" y="1608292"/>
          <a:ext cx="2555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6" name="Equation" r:id="rId10" imgW="152280" imgH="203040" progId="Equation.DSMT4">
                  <p:embed/>
                </p:oleObj>
              </mc:Choice>
              <mc:Fallback>
                <p:oleObj name="Equation" r:id="rId10" imgW="1522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1608292"/>
                        <a:ext cx="255587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740132"/>
              </p:ext>
            </p:extLst>
          </p:nvPr>
        </p:nvGraphicFramePr>
        <p:xfrm>
          <a:off x="470581" y="2056441"/>
          <a:ext cx="2555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7" name="Equation" r:id="rId12" imgW="152280" imgH="203040" progId="Equation.DSMT4">
                  <p:embed/>
                </p:oleObj>
              </mc:Choice>
              <mc:Fallback>
                <p:oleObj name="Equation" r:id="rId12" imgW="1522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81" y="2056441"/>
                        <a:ext cx="255587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324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264"/>
            <a:ext cx="9144000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>
                <a:latin typeface="+mj-lt"/>
              </a:rPr>
              <a:t>Electric Field from Discrete Distribution of Charges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4555" y="795564"/>
            <a:ext cx="77482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The electric field at point P due to a group of  source charges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can be written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as the vector sum of all the individual fields: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508893"/>
              </p:ext>
            </p:extLst>
          </p:nvPr>
        </p:nvGraphicFramePr>
        <p:xfrm>
          <a:off x="1232339" y="2023814"/>
          <a:ext cx="5429724" cy="975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3" name="Equation" r:id="rId3" imgW="2412720" imgH="431640" progId="Equation.DSMT4">
                  <p:embed/>
                </p:oleObj>
              </mc:Choice>
              <mc:Fallback>
                <p:oleObj name="Equation" r:id="rId3" imgW="2412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339" y="2023814"/>
                        <a:ext cx="5429724" cy="975768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64555" y="3182483"/>
            <a:ext cx="8679445" cy="3675517"/>
            <a:chOff x="464555" y="3182483"/>
            <a:chExt cx="8679445" cy="3675517"/>
          </a:xfrm>
        </p:grpSpPr>
        <p:grpSp>
          <p:nvGrpSpPr>
            <p:cNvPr id="2" name="Group 1"/>
            <p:cNvGrpSpPr/>
            <p:nvPr/>
          </p:nvGrpSpPr>
          <p:grpSpPr>
            <a:xfrm>
              <a:off x="464555" y="3182483"/>
              <a:ext cx="8679445" cy="3675517"/>
              <a:chOff x="464555" y="3182483"/>
              <a:chExt cx="8679445" cy="3675517"/>
            </a:xfrm>
          </p:grpSpPr>
          <p:pic>
            <p:nvPicPr>
              <p:cNvPr id="30722" name="Picture 2" descr="J:\guthold\Physics 25\Figure 16-25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72" t="15886" r="5519" b="36655"/>
              <a:stretch>
                <a:fillRect/>
              </a:stretch>
            </p:blipFill>
            <p:spPr bwMode="auto">
              <a:xfrm>
                <a:off x="464555" y="3182483"/>
                <a:ext cx="4794152" cy="36755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723" name="Text Box 3"/>
              <p:cNvSpPr txBox="1">
                <a:spLocks noChangeArrowheads="1"/>
              </p:cNvSpPr>
              <p:nvPr/>
            </p:nvSpPr>
            <p:spPr bwMode="auto">
              <a:xfrm>
                <a:off x="4756604" y="4240828"/>
                <a:ext cx="4387396" cy="95410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latin typeface="+mj-lt"/>
                  </a:rPr>
                  <a:t>Calculate </a:t>
                </a:r>
                <a:r>
                  <a:rPr lang="en-US" sz="1600" dirty="0">
                    <a:latin typeface="+mj-lt"/>
                  </a:rPr>
                  <a:t>the total electric field </a:t>
                </a:r>
                <a:r>
                  <a:rPr lang="en-US" sz="1600" dirty="0" smtClean="0">
                    <a:latin typeface="+mj-lt"/>
                  </a:rPr>
                  <a:t>at </a:t>
                </a:r>
                <a:r>
                  <a:rPr lang="en-US" sz="1600" dirty="0">
                    <a:latin typeface="+mj-lt"/>
                  </a:rPr>
                  <a:t>point A and at point </a:t>
                </a:r>
                <a:r>
                  <a:rPr lang="en-US" sz="1600" dirty="0" smtClean="0">
                    <a:latin typeface="+mj-lt"/>
                  </a:rPr>
                  <a:t>B </a:t>
                </a:r>
                <a:r>
                  <a:rPr lang="en-US" sz="1600" dirty="0">
                    <a:latin typeface="+mj-lt"/>
                  </a:rPr>
                  <a:t>due to both charges, Q</a:t>
                </a:r>
                <a:r>
                  <a:rPr lang="en-US" sz="1600" baseline="-25000" dirty="0">
                    <a:latin typeface="+mj-lt"/>
                  </a:rPr>
                  <a:t>1</a:t>
                </a:r>
                <a:r>
                  <a:rPr lang="en-US" sz="1600" dirty="0">
                    <a:latin typeface="+mj-lt"/>
                  </a:rPr>
                  <a:t> and Q</a:t>
                </a:r>
                <a:r>
                  <a:rPr lang="en-US" sz="1600" baseline="-25000" dirty="0">
                    <a:latin typeface="+mj-lt"/>
                  </a:rPr>
                  <a:t>2</a:t>
                </a:r>
                <a:r>
                  <a:rPr lang="en-US" sz="1600" dirty="0">
                    <a:latin typeface="+mj-lt"/>
                  </a:rPr>
                  <a:t>.  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+mj-lt"/>
                  </a:rPr>
                  <a:t>Use symmetry to save work, when possible.</a:t>
                </a:r>
              </a:p>
            </p:txBody>
          </p:sp>
          <p:sp>
            <p:nvSpPr>
              <p:cNvPr id="30724" name="Text Box 4"/>
              <p:cNvSpPr txBox="1">
                <a:spLocks noChangeArrowheads="1"/>
              </p:cNvSpPr>
              <p:nvPr/>
            </p:nvSpPr>
            <p:spPr bwMode="auto">
              <a:xfrm>
                <a:off x="4756603" y="3429000"/>
                <a:ext cx="2841626" cy="646331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 smtClean="0">
                    <a:latin typeface="+mj-lt"/>
                  </a:rPr>
                  <a:t>White board example 23.3 (field of a dipole)</a:t>
                </a:r>
                <a:endParaRPr lang="en-US" sz="1800" dirty="0">
                  <a:latin typeface="+mj-lt"/>
                </a:endParaRPr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 bwMode="auto">
            <a:xfrm flipV="1">
              <a:off x="804672" y="3401568"/>
              <a:ext cx="256032" cy="888754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2771242" y="4307716"/>
              <a:ext cx="787603" cy="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" name="Straight Connector 2"/>
          <p:cNvCxnSpPr/>
          <p:nvPr/>
        </p:nvCxnSpPr>
        <p:spPr bwMode="auto">
          <a:xfrm>
            <a:off x="0" y="3182483"/>
            <a:ext cx="89371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7978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76575" y="123825"/>
            <a:ext cx="2647950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Electric field lines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7200" y="704850"/>
            <a:ext cx="80581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 order to visualize the electric field we draw a series of field lines that indicate the direction of the field at various points in space.</a:t>
            </a:r>
            <a:r>
              <a:rPr lang="en-US" sz="2400"/>
              <a:t>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81000" y="1428303"/>
            <a:ext cx="8058150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Lines </a:t>
            </a:r>
            <a:r>
              <a:rPr lang="en-US" sz="1800" dirty="0"/>
              <a:t>indicate direction of field, they go </a:t>
            </a:r>
            <a:r>
              <a:rPr lang="en-US" sz="1800" b="1" dirty="0"/>
              <a:t>from positive to negative</a:t>
            </a:r>
            <a:r>
              <a:rPr lang="en-US" sz="1800" dirty="0"/>
              <a:t> </a:t>
            </a:r>
            <a:endParaRPr lang="en-US" sz="1800" dirty="0" smtClean="0"/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Electric field points along tangent of electric field lines</a:t>
            </a:r>
            <a:endParaRPr lang="en-US" sz="1800" dirty="0"/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Density </a:t>
            </a:r>
            <a:r>
              <a:rPr lang="en-US" sz="1800" dirty="0"/>
              <a:t>of lines is proportional to field strength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Number </a:t>
            </a:r>
            <a:r>
              <a:rPr lang="en-US" sz="1800" dirty="0"/>
              <a:t>of lines starting/ending on a charge is proportional to the magnitude of the charge.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No </a:t>
            </a:r>
            <a:r>
              <a:rPr lang="en-US" sz="1800" dirty="0"/>
              <a:t>two lines cross each </a:t>
            </a:r>
            <a:r>
              <a:rPr lang="en-US" sz="1800" dirty="0" smtClean="0"/>
              <a:t>other (Why?)</a:t>
            </a:r>
            <a:endParaRPr lang="en-US" sz="1800" dirty="0"/>
          </a:p>
        </p:txBody>
      </p:sp>
      <p:pic>
        <p:nvPicPr>
          <p:cNvPr id="15" name="Picture 4" descr="231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95"/>
          <a:stretch/>
        </p:blipFill>
        <p:spPr bwMode="auto">
          <a:xfrm>
            <a:off x="442440" y="4120638"/>
            <a:ext cx="1715969" cy="2536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2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78" y="4120638"/>
            <a:ext cx="1836835" cy="2528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23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07" y="4120638"/>
            <a:ext cx="2044521" cy="254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231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427959" y="4124176"/>
            <a:ext cx="1833120" cy="2536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68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3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28" y="1908915"/>
            <a:ext cx="4682611" cy="452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8710" y="154589"/>
            <a:ext cx="8534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i-clicker 23.4: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Rank the magnitude of the electric field at points A, B, and C (greatest to smallest).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523" y="2395607"/>
            <a:ext cx="32173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>
              <a:lnSpc>
                <a:spcPct val="150000"/>
              </a:lnSpc>
              <a:buAutoNum type="alphaUcPeriod"/>
            </a:pPr>
            <a:r>
              <a:rPr lang="en-US" sz="2400" dirty="0" smtClean="0">
                <a:solidFill>
                  <a:srgbClr val="000000"/>
                </a:solidFill>
              </a:rPr>
              <a:t>A, B, C</a:t>
            </a:r>
            <a:endParaRPr lang="en-US" sz="2400" dirty="0">
              <a:solidFill>
                <a:srgbClr val="000000"/>
              </a:solidFill>
            </a:endParaRPr>
          </a:p>
          <a:p>
            <a:pPr marL="914400" lvl="0" indent="-914400">
              <a:lnSpc>
                <a:spcPct val="150000"/>
              </a:lnSpc>
              <a:buAutoNum type="alphaUcPeriod"/>
            </a:pPr>
            <a:r>
              <a:rPr lang="en-US" sz="2400" dirty="0" smtClean="0">
                <a:solidFill>
                  <a:srgbClr val="000000"/>
                </a:solidFill>
              </a:rPr>
              <a:t>B, C, A</a:t>
            </a:r>
          </a:p>
          <a:p>
            <a:pPr marL="914400" lvl="0" indent="-914400">
              <a:lnSpc>
                <a:spcPct val="150000"/>
              </a:lnSpc>
              <a:buAutoNum type="alphaUcPeriod"/>
            </a:pPr>
            <a:r>
              <a:rPr lang="en-US" sz="2400" dirty="0" smtClean="0">
                <a:solidFill>
                  <a:srgbClr val="000000"/>
                </a:solidFill>
              </a:rPr>
              <a:t>C, A, B</a:t>
            </a:r>
          </a:p>
          <a:p>
            <a:pPr marL="914400" lvl="0" indent="-914400">
              <a:lnSpc>
                <a:spcPct val="150000"/>
              </a:lnSpc>
              <a:buAutoNum type="alphaUcPeriod"/>
            </a:pPr>
            <a:r>
              <a:rPr lang="en-US" sz="2400" dirty="0" smtClean="0">
                <a:solidFill>
                  <a:srgbClr val="000000"/>
                </a:solidFill>
              </a:rPr>
              <a:t>A, C, B</a:t>
            </a:r>
          </a:p>
          <a:p>
            <a:pPr marL="914400" lvl="0" indent="-914400">
              <a:lnSpc>
                <a:spcPct val="150000"/>
              </a:lnSpc>
              <a:buAutoNum type="alphaUcPeriod"/>
            </a:pPr>
            <a:r>
              <a:rPr lang="en-US" sz="2400" dirty="0" smtClean="0">
                <a:solidFill>
                  <a:srgbClr val="000000"/>
                </a:solidFill>
              </a:rPr>
              <a:t>B, A, C</a:t>
            </a:r>
          </a:p>
        </p:txBody>
      </p:sp>
    </p:spTree>
    <p:extLst>
      <p:ext uri="{BB962C8B-B14F-4D97-AF65-F5344CB8AC3E}">
        <p14:creationId xmlns:p14="http://schemas.microsoft.com/office/powerpoint/2010/main" val="24893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4475" y="1042988"/>
            <a:ext cx="874077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u="sng" dirty="0"/>
              <a:t>Demos:</a:t>
            </a:r>
            <a:r>
              <a:rPr lang="en-US" dirty="0"/>
              <a:t>  Understand them &amp;  </a:t>
            </a:r>
          </a:p>
          <a:p>
            <a:pPr marL="228600" indent="-228600"/>
            <a:r>
              <a:rPr lang="en-US" dirty="0"/>
              <a:t>                 and take notes. </a:t>
            </a:r>
          </a:p>
          <a:p>
            <a:pPr marL="228600" indent="-228600"/>
            <a:r>
              <a:rPr lang="en-US" dirty="0"/>
              <a:t>                (May pop up in exam)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u="sng" dirty="0" err="1"/>
              <a:t>Powerpoint</a:t>
            </a:r>
            <a:r>
              <a:rPr lang="en-US" u="sng" dirty="0"/>
              <a:t> presentations </a:t>
            </a:r>
          </a:p>
          <a:p>
            <a:pPr marL="228600" indent="-228600">
              <a:spcBef>
                <a:spcPct val="50000"/>
              </a:spcBef>
            </a:pPr>
            <a:r>
              <a:rPr lang="en-US" dirty="0"/>
              <a:t>	</a:t>
            </a:r>
            <a:r>
              <a:rPr lang="en-US" dirty="0" smtClean="0"/>
              <a:t>Download </a:t>
            </a:r>
            <a:r>
              <a:rPr lang="en-US" dirty="0"/>
              <a:t>from </a:t>
            </a:r>
            <a:r>
              <a:rPr lang="en-US" dirty="0">
                <a:solidFill>
                  <a:srgbClr val="FF0000"/>
                </a:solidFill>
              </a:rPr>
              <a:t>http://www.wfu.edu/~</a:t>
            </a:r>
            <a:r>
              <a:rPr lang="en-US" dirty="0" smtClean="0">
                <a:solidFill>
                  <a:srgbClr val="FF0000"/>
                </a:solidFill>
              </a:rPr>
              <a:t>gutholdm/Physics114/phy114.html</a:t>
            </a:r>
            <a:r>
              <a:rPr lang="en-US" dirty="0"/>
              <a:t>,  print out (e.g. three slides on a page) and bring to lecture.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u="sng" dirty="0" smtClean="0"/>
              <a:t>Lots of whiteboard work (bring note pad to each class; take notes!!)</a:t>
            </a:r>
            <a:endParaRPr lang="en-US" dirty="0"/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u="sng" dirty="0"/>
              <a:t>i-clickers</a:t>
            </a:r>
            <a:r>
              <a:rPr lang="en-US" dirty="0"/>
              <a:t>:  Concept questions and quick quizzes with immediate feedback.  </a:t>
            </a:r>
            <a:endParaRPr lang="en-US" sz="2400" u="sng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95263" y="187325"/>
            <a:ext cx="2413000" cy="528638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Lecture format:</a:t>
            </a:r>
          </a:p>
        </p:txBody>
      </p:sp>
      <p:pic>
        <p:nvPicPr>
          <p:cNvPr id="5124" name="Picture 4" descr="j00786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7713" y="207963"/>
            <a:ext cx="1981200" cy="1509712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</p:pic>
      <p:pic>
        <p:nvPicPr>
          <p:cNvPr id="5125" name="Picture 5" descr="pe0237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2003425"/>
            <a:ext cx="1603375" cy="159385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Motion of a Charged Particle in a Uniform Electric Field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6867" name="Text Box 3"/>
              <p:cNvSpPr txBox="1">
                <a:spLocks noChangeArrowheads="1"/>
              </p:cNvSpPr>
              <p:nvPr/>
            </p:nvSpPr>
            <p:spPr bwMode="auto">
              <a:xfrm>
                <a:off x="156339" y="587413"/>
                <a:ext cx="8722191" cy="1066702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A charged particle in an electric field, E, will experience an electric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, and will, thus, accelerate, with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7686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39" y="587413"/>
                <a:ext cx="8722191" cy="1066702"/>
              </a:xfrm>
              <a:prstGeom prst="rect">
                <a:avLst/>
              </a:prstGeom>
              <a:blipFill rotWithShape="0">
                <a:blip r:embed="rId2"/>
                <a:stretch>
                  <a:fillRect l="-698" b="-63277"/>
                </a:stretch>
              </a:blipFill>
              <a:ln>
                <a:solidFill>
                  <a:schemeClr val="tx1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87087" y="1741905"/>
            <a:ext cx="8965473" cy="4816370"/>
            <a:chOff x="87087" y="1850764"/>
            <a:chExt cx="8965473" cy="4816370"/>
          </a:xfrm>
        </p:grpSpPr>
        <p:pic>
          <p:nvPicPr>
            <p:cNvPr id="67687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87" y="2871500"/>
              <a:ext cx="1950534" cy="3795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6871" name="Text Box 7"/>
            <p:cNvSpPr txBox="1">
              <a:spLocks noChangeArrowheads="1"/>
            </p:cNvSpPr>
            <p:nvPr/>
          </p:nvSpPr>
          <p:spPr bwMode="auto">
            <a:xfrm>
              <a:off x="1367246" y="1850764"/>
              <a:ext cx="7685314" cy="3785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 sz="2000" b="1" dirty="0" smtClean="0">
                  <a:latin typeface="+mj-lt"/>
                </a:rPr>
                <a:t>White board example 23.4.  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An electron (mass, m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+mj-lt"/>
                </a:rPr>
                <a:t>e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 = 9.1·10</a:t>
              </a:r>
              <a:r>
                <a:rPr lang="en-US" sz="2000" baseline="30000" dirty="0" smtClean="0">
                  <a:solidFill>
                    <a:schemeClr val="tx1"/>
                  </a:solidFill>
                  <a:latin typeface="+mj-lt"/>
                </a:rPr>
                <a:t>-31</a:t>
              </a:r>
              <a:r>
                <a:rPr lang="en-US" sz="2000" dirty="0" smtClean="0">
                  <a:latin typeface="+mj-lt"/>
                </a:rPr>
                <a:t> kg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) </a:t>
              </a: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is accelerated in the uniform electric 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field (E </a:t>
              </a:r>
              <a:r>
                <a:rPr lang="en-US" sz="2000" dirty="0" smtClean="0"/>
                <a:t>= 5.0·10</a:t>
              </a:r>
              <a:r>
                <a:rPr lang="en-US" sz="2000" baseline="30000" dirty="0" smtClean="0"/>
                <a:t>4</a:t>
              </a:r>
              <a:r>
                <a:rPr lang="en-US" sz="2000" dirty="0" smtClean="0"/>
                <a:t> N/C) 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between </a:t>
              </a: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two parallel charged plates separated by 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a distance 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1.5 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cm</a:t>
              </a: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. 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 The </a:t>
              </a: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electron is accelerated from rest near the negative plate and passes through a tiny hole in 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the </a:t>
              </a: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positive plate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.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 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sz="2000" dirty="0">
                  <a:latin typeface="+mj-lt"/>
                </a:rPr>
                <a:t>	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(</a:t>
              </a: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a) Is 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the gravitational </a:t>
              </a: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force important in this problem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?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sz="2000" dirty="0">
                  <a:latin typeface="+mj-lt"/>
                </a:rPr>
                <a:t>	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(</a:t>
              </a: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b) With what speed does 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the electron </a:t>
              </a: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leave the hole? </a:t>
              </a:r>
              <a:endParaRPr lang="en-US" sz="2000" baseline="-250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676875" name="Text Box 11"/>
          <p:cNvSpPr txBox="1">
            <a:spLocks noChangeArrowheads="1"/>
          </p:cNvSpPr>
          <p:nvPr/>
        </p:nvSpPr>
        <p:spPr bwMode="auto">
          <a:xfrm>
            <a:off x="1600200" y="5830888"/>
            <a:ext cx="74218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 smtClean="0">
                <a:solidFill>
                  <a:srgbClr val="FF3300"/>
                </a:solidFill>
                <a:latin typeface="+mj-lt"/>
              </a:rPr>
              <a:t>Here, gravitational </a:t>
            </a:r>
            <a:r>
              <a:rPr lang="en-US" sz="1800" dirty="0">
                <a:solidFill>
                  <a:srgbClr val="FF3300"/>
                </a:solidFill>
                <a:latin typeface="+mj-lt"/>
              </a:rPr>
              <a:t>force is 15 orders of </a:t>
            </a:r>
            <a:r>
              <a:rPr lang="en-US" sz="1800" dirty="0" smtClean="0">
                <a:solidFill>
                  <a:srgbClr val="FF3300"/>
                </a:solidFill>
                <a:latin typeface="+mj-lt"/>
              </a:rPr>
              <a:t>magnitude weaker </a:t>
            </a:r>
            <a:r>
              <a:rPr lang="en-US" sz="1800" dirty="0">
                <a:solidFill>
                  <a:srgbClr val="FF3300"/>
                </a:solidFill>
                <a:latin typeface="+mj-lt"/>
              </a:rPr>
              <a:t>than </a:t>
            </a:r>
            <a:r>
              <a:rPr lang="en-US" sz="1800" dirty="0" smtClean="0">
                <a:solidFill>
                  <a:srgbClr val="FF3300"/>
                </a:solidFill>
                <a:latin typeface="+mj-lt"/>
              </a:rPr>
              <a:t>electric force.  Therefore </a:t>
            </a:r>
            <a:r>
              <a:rPr lang="en-US" sz="1800" dirty="0">
                <a:solidFill>
                  <a:srgbClr val="FF3300"/>
                </a:solidFill>
                <a:latin typeface="+mj-lt"/>
              </a:rPr>
              <a:t>we </a:t>
            </a:r>
            <a:r>
              <a:rPr lang="en-US" sz="1800" dirty="0" smtClean="0">
                <a:solidFill>
                  <a:srgbClr val="FF3300"/>
                </a:solidFill>
                <a:latin typeface="+mj-lt"/>
              </a:rPr>
              <a:t>can typically omit the gravitational </a:t>
            </a:r>
            <a:r>
              <a:rPr lang="en-US" sz="1800" dirty="0">
                <a:solidFill>
                  <a:srgbClr val="FF3300"/>
                </a:solidFill>
                <a:latin typeface="+mj-lt"/>
              </a:rPr>
              <a:t>force connected with </a:t>
            </a:r>
            <a:r>
              <a:rPr lang="en-US" sz="1800" dirty="0" smtClean="0">
                <a:solidFill>
                  <a:srgbClr val="FF3300"/>
                </a:solidFill>
                <a:latin typeface="+mj-lt"/>
              </a:rPr>
              <a:t>electrons or protons.</a:t>
            </a:r>
            <a:endParaRPr lang="en-US" sz="1800" dirty="0">
              <a:solidFill>
                <a:srgbClr val="FF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52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87079" y="264042"/>
            <a:ext cx="8612372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6538" indent="-236538">
              <a:spcBef>
                <a:spcPct val="50000"/>
              </a:spcBef>
            </a:pPr>
            <a:r>
              <a:rPr lang="en-US" sz="3200" u="sng" dirty="0"/>
              <a:t>Review:</a:t>
            </a:r>
            <a:r>
              <a:rPr lang="en-US" sz="3200" dirty="0"/>
              <a:t>  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800" dirty="0"/>
              <a:t> Electric charge - positive, negative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800" dirty="0"/>
              <a:t> Charge is conserved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800" dirty="0"/>
              <a:t> Charge is multiple </a:t>
            </a:r>
            <a:r>
              <a:rPr lang="en-US" sz="1800" dirty="0" smtClean="0"/>
              <a:t>of fundamental charge e = 1.6×10</a:t>
            </a:r>
            <a:r>
              <a:rPr lang="en-US" sz="1800" baseline="30000" dirty="0" smtClean="0"/>
              <a:t>-19 </a:t>
            </a:r>
            <a:r>
              <a:rPr lang="en-US" sz="1800" dirty="0" smtClean="0"/>
              <a:t>C</a:t>
            </a:r>
            <a:endParaRPr lang="en-US" sz="1800" dirty="0"/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800" dirty="0"/>
              <a:t> Conductors, Insulators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800" dirty="0"/>
              <a:t> Coulombs </a:t>
            </a:r>
            <a:r>
              <a:rPr lang="en-US" sz="1800" dirty="0" smtClean="0"/>
              <a:t>law!</a:t>
            </a:r>
            <a:endParaRPr lang="en-US" sz="1800" dirty="0"/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800" dirty="0"/>
              <a:t> Force between point charge distributions (know how to calculate)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Electric </a:t>
            </a:r>
            <a:r>
              <a:rPr lang="en-US" sz="1800" dirty="0" smtClean="0"/>
              <a:t>field!</a:t>
            </a:r>
            <a:endParaRPr lang="en-US" sz="1800" dirty="0"/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800" dirty="0"/>
              <a:t> Electric field of a point charge distribution (know how to calculate</a:t>
            </a:r>
            <a:r>
              <a:rPr lang="en-US" sz="1800" dirty="0" smtClean="0"/>
              <a:t>)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 Electric </a:t>
            </a:r>
            <a:r>
              <a:rPr lang="en-US" sz="1800" dirty="0" smtClean="0"/>
              <a:t>field lines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Motion of charges in a uniform electric field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endParaRPr lang="en-US" sz="1800" dirty="0"/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800" u="sng" dirty="0"/>
              <a:t>Extra Material</a:t>
            </a:r>
            <a:r>
              <a:rPr lang="en-US" sz="1800" dirty="0"/>
              <a:t>: Electric field of a continuous charge </a:t>
            </a:r>
            <a:r>
              <a:rPr lang="en-US" sz="1800" dirty="0" smtClean="0"/>
              <a:t>distribution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343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4642" y="1935126"/>
            <a:ext cx="6815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Extra Material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902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0" y="3175"/>
            <a:ext cx="9144000" cy="769441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Electric Field from a Continuous Charge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Distribution</a:t>
            </a:r>
          </a:p>
          <a:p>
            <a:pPr algn="ctr" eaLnBrk="1" hangingPunct="1"/>
            <a:r>
              <a:rPr lang="en-US" sz="1600" dirty="0" smtClean="0">
                <a:latin typeface="+mj-lt"/>
              </a:rPr>
              <a:t>(can get complicated, quickly…)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670723" name="Object 3"/>
          <p:cNvGraphicFramePr>
            <a:graphicFrameLocks noChangeAspect="1"/>
          </p:cNvGraphicFramePr>
          <p:nvPr>
            <p:extLst/>
          </p:nvPr>
        </p:nvGraphicFramePr>
        <p:xfrm>
          <a:off x="4052682" y="1984593"/>
          <a:ext cx="421163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0" name="Equation" r:id="rId3" imgW="1879560" imgH="431640" progId="Equation.DSMT4">
                  <p:embed/>
                </p:oleObj>
              </mc:Choice>
              <mc:Fallback>
                <p:oleObj name="Equation" r:id="rId3" imgW="1879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682" y="1984593"/>
                        <a:ext cx="4211637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724" name="Freeform 4"/>
          <p:cNvSpPr>
            <a:spLocks/>
          </p:cNvSpPr>
          <p:nvPr/>
        </p:nvSpPr>
        <p:spPr bwMode="auto">
          <a:xfrm>
            <a:off x="1408524" y="838200"/>
            <a:ext cx="1524000" cy="1325563"/>
          </a:xfrm>
          <a:custGeom>
            <a:avLst/>
            <a:gdLst>
              <a:gd name="T0" fmla="*/ 271 w 784"/>
              <a:gd name="T1" fmla="*/ 140 h 835"/>
              <a:gd name="T2" fmla="*/ 373 w 784"/>
              <a:gd name="T3" fmla="*/ 64 h 835"/>
              <a:gd name="T4" fmla="*/ 483 w 784"/>
              <a:gd name="T5" fmla="*/ 13 h 835"/>
              <a:gd name="T6" fmla="*/ 610 w 784"/>
              <a:gd name="T7" fmla="*/ 72 h 835"/>
              <a:gd name="T8" fmla="*/ 627 w 784"/>
              <a:gd name="T9" fmla="*/ 318 h 835"/>
              <a:gd name="T10" fmla="*/ 678 w 784"/>
              <a:gd name="T11" fmla="*/ 394 h 835"/>
              <a:gd name="T12" fmla="*/ 737 w 784"/>
              <a:gd name="T13" fmla="*/ 436 h 835"/>
              <a:gd name="T14" fmla="*/ 644 w 784"/>
              <a:gd name="T15" fmla="*/ 665 h 835"/>
              <a:gd name="T16" fmla="*/ 441 w 784"/>
              <a:gd name="T17" fmla="*/ 834 h 835"/>
              <a:gd name="T18" fmla="*/ 297 w 784"/>
              <a:gd name="T19" fmla="*/ 826 h 835"/>
              <a:gd name="T20" fmla="*/ 229 w 784"/>
              <a:gd name="T21" fmla="*/ 758 h 835"/>
              <a:gd name="T22" fmla="*/ 144 w 784"/>
              <a:gd name="T23" fmla="*/ 657 h 835"/>
              <a:gd name="T24" fmla="*/ 102 w 784"/>
              <a:gd name="T25" fmla="*/ 563 h 835"/>
              <a:gd name="T26" fmla="*/ 34 w 784"/>
              <a:gd name="T27" fmla="*/ 470 h 835"/>
              <a:gd name="T28" fmla="*/ 0 w 784"/>
              <a:gd name="T29" fmla="*/ 369 h 835"/>
              <a:gd name="T30" fmla="*/ 9 w 784"/>
              <a:gd name="T31" fmla="*/ 301 h 835"/>
              <a:gd name="T32" fmla="*/ 127 w 784"/>
              <a:gd name="T33" fmla="*/ 225 h 835"/>
              <a:gd name="T34" fmla="*/ 288 w 784"/>
              <a:gd name="T35" fmla="*/ 165 h 835"/>
              <a:gd name="T36" fmla="*/ 271 w 784"/>
              <a:gd name="T37" fmla="*/ 14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4" h="835">
                <a:moveTo>
                  <a:pt x="271" y="140"/>
                </a:moveTo>
                <a:cubicBezTo>
                  <a:pt x="296" y="102"/>
                  <a:pt x="330" y="78"/>
                  <a:pt x="373" y="64"/>
                </a:cubicBezTo>
                <a:cubicBezTo>
                  <a:pt x="401" y="45"/>
                  <a:pt x="450" y="24"/>
                  <a:pt x="483" y="13"/>
                </a:cubicBezTo>
                <a:cubicBezTo>
                  <a:pt x="577" y="20"/>
                  <a:pt x="587" y="0"/>
                  <a:pt x="610" y="72"/>
                </a:cubicBezTo>
                <a:cubicBezTo>
                  <a:pt x="613" y="154"/>
                  <a:pt x="591" y="244"/>
                  <a:pt x="627" y="318"/>
                </a:cubicBezTo>
                <a:cubicBezTo>
                  <a:pt x="640" y="345"/>
                  <a:pt x="654" y="375"/>
                  <a:pt x="678" y="394"/>
                </a:cubicBezTo>
                <a:cubicBezTo>
                  <a:pt x="697" y="409"/>
                  <a:pt x="737" y="436"/>
                  <a:pt x="737" y="436"/>
                </a:cubicBezTo>
                <a:cubicBezTo>
                  <a:pt x="784" y="508"/>
                  <a:pt x="702" y="622"/>
                  <a:pt x="644" y="665"/>
                </a:cubicBezTo>
                <a:cubicBezTo>
                  <a:pt x="622" y="733"/>
                  <a:pt x="504" y="805"/>
                  <a:pt x="441" y="834"/>
                </a:cubicBezTo>
                <a:cubicBezTo>
                  <a:pt x="393" y="831"/>
                  <a:pt x="344" y="835"/>
                  <a:pt x="297" y="826"/>
                </a:cubicBezTo>
                <a:cubicBezTo>
                  <a:pt x="277" y="822"/>
                  <a:pt x="248" y="771"/>
                  <a:pt x="229" y="758"/>
                </a:cubicBezTo>
                <a:cubicBezTo>
                  <a:pt x="205" y="722"/>
                  <a:pt x="175" y="687"/>
                  <a:pt x="144" y="657"/>
                </a:cubicBezTo>
                <a:cubicBezTo>
                  <a:pt x="134" y="616"/>
                  <a:pt x="127" y="598"/>
                  <a:pt x="102" y="563"/>
                </a:cubicBezTo>
                <a:cubicBezTo>
                  <a:pt x="89" y="521"/>
                  <a:pt x="70" y="493"/>
                  <a:pt x="34" y="470"/>
                </a:cubicBezTo>
                <a:cubicBezTo>
                  <a:pt x="23" y="436"/>
                  <a:pt x="12" y="402"/>
                  <a:pt x="0" y="369"/>
                </a:cubicBezTo>
                <a:cubicBezTo>
                  <a:pt x="3" y="346"/>
                  <a:pt x="3" y="323"/>
                  <a:pt x="9" y="301"/>
                </a:cubicBezTo>
                <a:cubicBezTo>
                  <a:pt x="22" y="254"/>
                  <a:pt x="87" y="238"/>
                  <a:pt x="127" y="225"/>
                </a:cubicBezTo>
                <a:cubicBezTo>
                  <a:pt x="174" y="194"/>
                  <a:pt x="233" y="179"/>
                  <a:pt x="288" y="165"/>
                </a:cubicBezTo>
                <a:cubicBezTo>
                  <a:pt x="279" y="127"/>
                  <a:pt x="288" y="123"/>
                  <a:pt x="271" y="14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670725" name="Group 5"/>
          <p:cNvGrpSpPr>
            <a:grpSpLocks/>
          </p:cNvGrpSpPr>
          <p:nvPr/>
        </p:nvGrpSpPr>
        <p:grpSpPr bwMode="auto">
          <a:xfrm>
            <a:off x="1941924" y="1219200"/>
            <a:ext cx="228600" cy="228600"/>
            <a:chOff x="2640" y="672"/>
            <a:chExt cx="192" cy="192"/>
          </a:xfrm>
        </p:grpSpPr>
        <p:sp>
          <p:nvSpPr>
            <p:cNvPr id="670726" name="Line 6"/>
            <p:cNvSpPr>
              <a:spLocks noChangeShapeType="1"/>
            </p:cNvSpPr>
            <p:nvPr/>
          </p:nvSpPr>
          <p:spPr bwMode="auto">
            <a:xfrm>
              <a:off x="2688" y="67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0727" name="Line 7"/>
            <p:cNvSpPr>
              <a:spLocks noChangeShapeType="1"/>
            </p:cNvSpPr>
            <p:nvPr/>
          </p:nvSpPr>
          <p:spPr bwMode="auto">
            <a:xfrm flipH="1">
              <a:off x="2784" y="67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0728" name="Line 8"/>
            <p:cNvSpPr>
              <a:spLocks noChangeShapeType="1"/>
            </p:cNvSpPr>
            <p:nvPr/>
          </p:nvSpPr>
          <p:spPr bwMode="auto">
            <a:xfrm flipH="1">
              <a:off x="2640" y="67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0729" name="Line 9"/>
            <p:cNvSpPr>
              <a:spLocks noChangeShapeType="1"/>
            </p:cNvSpPr>
            <p:nvPr/>
          </p:nvSpPr>
          <p:spPr bwMode="auto">
            <a:xfrm>
              <a:off x="2640" y="7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0730" name="Line 10"/>
            <p:cNvSpPr>
              <a:spLocks noChangeShapeType="1"/>
            </p:cNvSpPr>
            <p:nvPr/>
          </p:nvSpPr>
          <p:spPr bwMode="auto">
            <a:xfrm>
              <a:off x="2784" y="7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0731" name="Line 11"/>
            <p:cNvSpPr>
              <a:spLocks noChangeShapeType="1"/>
            </p:cNvSpPr>
            <p:nvPr/>
          </p:nvSpPr>
          <p:spPr bwMode="auto">
            <a:xfrm>
              <a:off x="2640" y="7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0732" name="Line 12"/>
            <p:cNvSpPr>
              <a:spLocks noChangeShapeType="1"/>
            </p:cNvSpPr>
            <p:nvPr/>
          </p:nvSpPr>
          <p:spPr bwMode="auto">
            <a:xfrm>
              <a:off x="2640" y="8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0733" name="Line 13"/>
            <p:cNvSpPr>
              <a:spLocks noChangeShapeType="1"/>
            </p:cNvSpPr>
            <p:nvPr/>
          </p:nvSpPr>
          <p:spPr bwMode="auto">
            <a:xfrm flipH="1">
              <a:off x="2784" y="76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0734" name="Line 14"/>
            <p:cNvSpPr>
              <a:spLocks noChangeShapeType="1"/>
            </p:cNvSpPr>
            <p:nvPr/>
          </p:nvSpPr>
          <p:spPr bwMode="auto">
            <a:xfrm>
              <a:off x="2832" y="67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aphicFrame>
        <p:nvGraphicFramePr>
          <p:cNvPr id="670735" name="Object 15"/>
          <p:cNvGraphicFramePr>
            <a:graphicFrameLocks noChangeAspect="1"/>
          </p:cNvGraphicFramePr>
          <p:nvPr>
            <p:extLst/>
          </p:nvPr>
        </p:nvGraphicFramePr>
        <p:xfrm>
          <a:off x="2153062" y="1062038"/>
          <a:ext cx="39846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" name="Equation" r:id="rId5" imgW="241200" imgH="228600" progId="Equation.3">
                  <p:embed/>
                </p:oleObj>
              </mc:Choice>
              <mc:Fallback>
                <p:oleObj name="Equation" r:id="rId5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062" y="1062038"/>
                        <a:ext cx="398462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736" name="Line 16"/>
          <p:cNvSpPr>
            <a:spLocks noChangeShapeType="1"/>
          </p:cNvSpPr>
          <p:nvPr/>
        </p:nvSpPr>
        <p:spPr bwMode="auto">
          <a:xfrm flipH="1">
            <a:off x="722724" y="14478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70737" name="Oval 17"/>
          <p:cNvSpPr>
            <a:spLocks noChangeArrowheads="1"/>
          </p:cNvSpPr>
          <p:nvPr/>
        </p:nvSpPr>
        <p:spPr bwMode="auto">
          <a:xfrm>
            <a:off x="722724" y="2286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70738" name="Text Box 18"/>
          <p:cNvSpPr txBox="1">
            <a:spLocks noChangeArrowheads="1"/>
          </p:cNvSpPr>
          <p:nvPr/>
        </p:nvSpPr>
        <p:spPr bwMode="auto">
          <a:xfrm>
            <a:off x="722724" y="228600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+mj-lt"/>
              </a:rPr>
              <a:t>P</a:t>
            </a:r>
          </a:p>
        </p:txBody>
      </p:sp>
      <p:sp>
        <p:nvSpPr>
          <p:cNvPr id="670739" name="Line 19"/>
          <p:cNvSpPr>
            <a:spLocks noChangeShapeType="1"/>
          </p:cNvSpPr>
          <p:nvPr/>
        </p:nvSpPr>
        <p:spPr bwMode="auto">
          <a:xfrm flipH="1">
            <a:off x="265524" y="234315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670740" name="Object 20"/>
          <p:cNvGraphicFramePr>
            <a:graphicFrameLocks noChangeAspect="1"/>
          </p:cNvGraphicFramePr>
          <p:nvPr>
            <p:extLst/>
          </p:nvPr>
        </p:nvGraphicFramePr>
        <p:xfrm>
          <a:off x="265524" y="2630488"/>
          <a:ext cx="4572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" name="Equation" r:id="rId7" imgW="241200" imgH="203040" progId="Equation.3">
                  <p:embed/>
                </p:oleObj>
              </mc:Choice>
              <mc:Fallback>
                <p:oleObj name="Equation" r:id="rId7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24" y="2630488"/>
                        <a:ext cx="4572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0741" name="Object 21"/>
          <p:cNvGraphicFramePr>
            <a:graphicFrameLocks noChangeAspect="1"/>
          </p:cNvGraphicFramePr>
          <p:nvPr>
            <p:extLst/>
          </p:nvPr>
        </p:nvGraphicFramePr>
        <p:xfrm>
          <a:off x="4117975" y="1037522"/>
          <a:ext cx="339566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3" name="Equation" r:id="rId9" imgW="1523880" imgH="431640" progId="Equation.DSMT4">
                  <p:embed/>
                </p:oleObj>
              </mc:Choice>
              <mc:Fallback>
                <p:oleObj name="Equation" r:id="rId9" imgW="1523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975" y="1037522"/>
                        <a:ext cx="3395663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742" name="Text Box 22"/>
          <p:cNvSpPr txBox="1">
            <a:spLocks noChangeArrowheads="1"/>
          </p:cNvSpPr>
          <p:nvPr/>
        </p:nvSpPr>
        <p:spPr bwMode="auto">
          <a:xfrm>
            <a:off x="0" y="3609811"/>
            <a:ext cx="75438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+mj-lt"/>
              </a:rPr>
              <a:t>Electric field can come from charge spread on a line, on a surface, or throughout a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volume:  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latin typeface="+mj-lt"/>
              </a:rPr>
              <a:t>Linear charge density </a:t>
            </a:r>
            <a:r>
              <a:rPr lang="en-US" sz="2400" i="1" dirty="0" smtClean="0">
                <a:solidFill>
                  <a:srgbClr val="009900"/>
                </a:solidFill>
                <a:latin typeface="+mj-lt"/>
                <a:sym typeface="Symbol" pitchFamily="18" charset="2"/>
              </a:rPr>
              <a:t>;</a:t>
            </a:r>
            <a:r>
              <a:rPr lang="en-US" sz="2400" dirty="0" smtClean="0">
                <a:solidFill>
                  <a:srgbClr val="009900"/>
                </a:solidFill>
                <a:latin typeface="+mj-lt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9900"/>
                </a:solidFill>
                <a:latin typeface="+mj-lt"/>
                <a:sym typeface="Symbol" pitchFamily="18" charset="2"/>
              </a:rPr>
              <a:t>units C/m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latin typeface="+mj-lt"/>
                <a:sym typeface="Symbol" pitchFamily="18" charset="2"/>
              </a:rPr>
              <a:t>Multiply by length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Surface charge density</a:t>
            </a:r>
            <a:r>
              <a:rPr lang="en-US" sz="2400" i="1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;</a:t>
            </a:r>
            <a:r>
              <a:rPr lang="en-US" sz="2400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units C/m</a:t>
            </a:r>
            <a:r>
              <a:rPr lang="en-US" sz="2400" baseline="3000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2</a:t>
            </a:r>
            <a:endParaRPr lang="en-US" sz="2400" dirty="0">
              <a:solidFill>
                <a:schemeClr val="accent2"/>
              </a:solidFill>
              <a:latin typeface="+mj-lt"/>
              <a:sym typeface="Symbol" pitchFamily="18" charset="2"/>
            </a:endParaRP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Multiply by area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  <a:latin typeface="+mj-lt"/>
                <a:sym typeface="Symbol" pitchFamily="18" charset="2"/>
              </a:rPr>
              <a:t>Charge density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  <a:sym typeface="Symbol" pitchFamily="18" charset="2"/>
              </a:rPr>
              <a:t>;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  <a:sym typeface="Symbol" pitchFamily="18" charset="2"/>
              </a:rPr>
              <a:t>units C/m</a:t>
            </a:r>
            <a:r>
              <a:rPr lang="en-US" sz="2400" baseline="30000" dirty="0">
                <a:solidFill>
                  <a:srgbClr val="FF0000"/>
                </a:solidFill>
                <a:latin typeface="+mj-lt"/>
                <a:sym typeface="Symbol" pitchFamily="18" charset="2"/>
              </a:rPr>
              <a:t>3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  <a:latin typeface="+mj-lt"/>
                <a:sym typeface="Symbol" pitchFamily="18" charset="2"/>
              </a:rPr>
              <a:t>Multiply by volume</a:t>
            </a:r>
          </a:p>
        </p:txBody>
      </p:sp>
      <p:sp>
        <p:nvSpPr>
          <p:cNvPr id="670743" name="Freeform 23"/>
          <p:cNvSpPr>
            <a:spLocks/>
          </p:cNvSpPr>
          <p:nvPr/>
        </p:nvSpPr>
        <p:spPr bwMode="auto">
          <a:xfrm>
            <a:off x="4648200" y="4267200"/>
            <a:ext cx="4114800" cy="457200"/>
          </a:xfrm>
          <a:custGeom>
            <a:avLst/>
            <a:gdLst>
              <a:gd name="T0" fmla="*/ 0 w 2592"/>
              <a:gd name="T1" fmla="*/ 144 h 288"/>
              <a:gd name="T2" fmla="*/ 960 w 2592"/>
              <a:gd name="T3" fmla="*/ 0 h 288"/>
              <a:gd name="T4" fmla="*/ 1728 w 2592"/>
              <a:gd name="T5" fmla="*/ 144 h 288"/>
              <a:gd name="T6" fmla="*/ 2112 w 2592"/>
              <a:gd name="T7" fmla="*/ 288 h 288"/>
              <a:gd name="T8" fmla="*/ 2592 w 2592"/>
              <a:gd name="T9" fmla="*/ 14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2" h="288">
                <a:moveTo>
                  <a:pt x="0" y="144"/>
                </a:moveTo>
                <a:cubicBezTo>
                  <a:pt x="336" y="72"/>
                  <a:pt x="672" y="0"/>
                  <a:pt x="960" y="0"/>
                </a:cubicBezTo>
                <a:cubicBezTo>
                  <a:pt x="1248" y="0"/>
                  <a:pt x="1536" y="96"/>
                  <a:pt x="1728" y="144"/>
                </a:cubicBezTo>
                <a:cubicBezTo>
                  <a:pt x="1920" y="192"/>
                  <a:pt x="1968" y="288"/>
                  <a:pt x="2112" y="288"/>
                </a:cubicBezTo>
                <a:cubicBezTo>
                  <a:pt x="2256" y="288"/>
                  <a:pt x="2424" y="216"/>
                  <a:pt x="2592" y="144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70744" name="Oval 24"/>
          <p:cNvSpPr>
            <a:spLocks noChangeArrowheads="1"/>
          </p:cNvSpPr>
          <p:nvPr/>
        </p:nvSpPr>
        <p:spPr bwMode="auto">
          <a:xfrm>
            <a:off x="5257800" y="5638800"/>
            <a:ext cx="1066800" cy="1143000"/>
          </a:xfrm>
          <a:prstGeom prst="ellipse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0745" name="AutoShape 25"/>
          <p:cNvSpPr>
            <a:spLocks noChangeArrowheads="1"/>
          </p:cNvSpPr>
          <p:nvPr/>
        </p:nvSpPr>
        <p:spPr bwMode="auto">
          <a:xfrm>
            <a:off x="5181600" y="4953000"/>
            <a:ext cx="17526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670746" name="Object 26"/>
          <p:cNvGraphicFramePr>
            <a:graphicFrameLocks noChangeAspect="1"/>
          </p:cNvGraphicFramePr>
          <p:nvPr>
            <p:extLst/>
          </p:nvPr>
        </p:nvGraphicFramePr>
        <p:xfrm>
          <a:off x="6858000" y="3886200"/>
          <a:ext cx="13335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4" name="Equation" r:id="rId11" imgW="571320" imgH="203040" progId="Equation.3">
                  <p:embed/>
                </p:oleObj>
              </mc:Choice>
              <mc:Fallback>
                <p:oleObj name="Equation" r:id="rId11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886200"/>
                        <a:ext cx="13335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747" name="Line 27"/>
          <p:cNvSpPr>
            <a:spLocks noChangeShapeType="1"/>
          </p:cNvSpPr>
          <p:nvPr/>
        </p:nvSpPr>
        <p:spPr bwMode="auto">
          <a:xfrm>
            <a:off x="5943600" y="4267200"/>
            <a:ext cx="304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70748" name="Text Box 28"/>
          <p:cNvSpPr txBox="1">
            <a:spLocks noChangeArrowheads="1"/>
          </p:cNvSpPr>
          <p:nvPr/>
        </p:nvSpPr>
        <p:spPr bwMode="auto">
          <a:xfrm>
            <a:off x="5867400" y="3810000"/>
            <a:ext cx="42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dl</a:t>
            </a:r>
          </a:p>
        </p:txBody>
      </p:sp>
      <p:grpSp>
        <p:nvGrpSpPr>
          <p:cNvPr id="670749" name="Group 29"/>
          <p:cNvGrpSpPr>
            <a:grpSpLocks/>
          </p:cNvGrpSpPr>
          <p:nvPr/>
        </p:nvGrpSpPr>
        <p:grpSpPr bwMode="auto">
          <a:xfrm>
            <a:off x="5943600" y="5867400"/>
            <a:ext cx="228600" cy="228600"/>
            <a:chOff x="2640" y="672"/>
            <a:chExt cx="192" cy="192"/>
          </a:xfrm>
        </p:grpSpPr>
        <p:sp>
          <p:nvSpPr>
            <p:cNvPr id="670750" name="Line 30"/>
            <p:cNvSpPr>
              <a:spLocks noChangeShapeType="1"/>
            </p:cNvSpPr>
            <p:nvPr/>
          </p:nvSpPr>
          <p:spPr bwMode="auto">
            <a:xfrm>
              <a:off x="2688" y="672"/>
              <a:ext cx="144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0751" name="Line 31"/>
            <p:cNvSpPr>
              <a:spLocks noChangeShapeType="1"/>
            </p:cNvSpPr>
            <p:nvPr/>
          </p:nvSpPr>
          <p:spPr bwMode="auto">
            <a:xfrm flipH="1">
              <a:off x="2784" y="672"/>
              <a:ext cx="48" cy="96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0752" name="Line 32"/>
            <p:cNvSpPr>
              <a:spLocks noChangeShapeType="1"/>
            </p:cNvSpPr>
            <p:nvPr/>
          </p:nvSpPr>
          <p:spPr bwMode="auto">
            <a:xfrm flipH="1">
              <a:off x="2640" y="672"/>
              <a:ext cx="48" cy="96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0753" name="Line 33"/>
            <p:cNvSpPr>
              <a:spLocks noChangeShapeType="1"/>
            </p:cNvSpPr>
            <p:nvPr/>
          </p:nvSpPr>
          <p:spPr bwMode="auto">
            <a:xfrm>
              <a:off x="2640" y="768"/>
              <a:ext cx="144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0754" name="Line 34"/>
            <p:cNvSpPr>
              <a:spLocks noChangeShapeType="1"/>
            </p:cNvSpPr>
            <p:nvPr/>
          </p:nvSpPr>
          <p:spPr bwMode="auto">
            <a:xfrm>
              <a:off x="2784" y="768"/>
              <a:ext cx="0" cy="96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0755" name="Line 35"/>
            <p:cNvSpPr>
              <a:spLocks noChangeShapeType="1"/>
            </p:cNvSpPr>
            <p:nvPr/>
          </p:nvSpPr>
          <p:spPr bwMode="auto">
            <a:xfrm>
              <a:off x="2640" y="768"/>
              <a:ext cx="0" cy="96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0756" name="Line 36"/>
            <p:cNvSpPr>
              <a:spLocks noChangeShapeType="1"/>
            </p:cNvSpPr>
            <p:nvPr/>
          </p:nvSpPr>
          <p:spPr bwMode="auto">
            <a:xfrm>
              <a:off x="2640" y="864"/>
              <a:ext cx="144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0757" name="Line 37"/>
            <p:cNvSpPr>
              <a:spLocks noChangeShapeType="1"/>
            </p:cNvSpPr>
            <p:nvPr/>
          </p:nvSpPr>
          <p:spPr bwMode="auto">
            <a:xfrm flipH="1">
              <a:off x="2784" y="768"/>
              <a:ext cx="48" cy="96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0758" name="Line 38"/>
            <p:cNvSpPr>
              <a:spLocks noChangeShapeType="1"/>
            </p:cNvSpPr>
            <p:nvPr/>
          </p:nvSpPr>
          <p:spPr bwMode="auto">
            <a:xfrm>
              <a:off x="2832" y="672"/>
              <a:ext cx="0" cy="96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670759" name="Text Box 39"/>
          <p:cNvSpPr txBox="1">
            <a:spLocks noChangeArrowheads="1"/>
          </p:cNvSpPr>
          <p:nvPr/>
        </p:nvSpPr>
        <p:spPr bwMode="auto">
          <a:xfrm>
            <a:off x="6172200" y="5562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chemeClr val="tx1"/>
                </a:solidFill>
                <a:latin typeface="+mj-lt"/>
              </a:rPr>
              <a:t>dV</a:t>
            </a:r>
          </a:p>
        </p:txBody>
      </p:sp>
      <p:graphicFrame>
        <p:nvGraphicFramePr>
          <p:cNvPr id="670760" name="Object 40"/>
          <p:cNvGraphicFramePr>
            <a:graphicFrameLocks noChangeAspect="1"/>
          </p:cNvGraphicFramePr>
          <p:nvPr>
            <p:extLst/>
          </p:nvPr>
        </p:nvGraphicFramePr>
        <p:xfrm>
          <a:off x="6934200" y="5791200"/>
          <a:ext cx="14827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5" name="Equation" r:id="rId13" imgW="634680" imgH="203040" progId="Equation.3">
                  <p:embed/>
                </p:oleObj>
              </mc:Choice>
              <mc:Fallback>
                <p:oleObj name="Equation" r:id="rId13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791200"/>
                        <a:ext cx="14827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761" name="Rectangle 41"/>
          <p:cNvSpPr>
            <a:spLocks noChangeArrowheads="1"/>
          </p:cNvSpPr>
          <p:nvPr/>
        </p:nvSpPr>
        <p:spPr bwMode="auto">
          <a:xfrm>
            <a:off x="6553200" y="5029200"/>
            <a:ext cx="152400" cy="152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670762" name="Object 42"/>
          <p:cNvGraphicFramePr>
            <a:graphicFrameLocks noChangeAspect="1"/>
          </p:cNvGraphicFramePr>
          <p:nvPr>
            <p:extLst/>
          </p:nvPr>
        </p:nvGraphicFramePr>
        <p:xfrm>
          <a:off x="7086600" y="4876800"/>
          <a:ext cx="13938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6" name="Equation" r:id="rId15" imgW="596880" imgH="203040" progId="Equation.3">
                  <p:embed/>
                </p:oleObj>
              </mc:Choice>
              <mc:Fallback>
                <p:oleObj name="Equation" r:id="rId15" imgW="596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876800"/>
                        <a:ext cx="13938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763" name="Text Box 43"/>
          <p:cNvSpPr txBox="1">
            <a:spLocks noChangeArrowheads="1"/>
          </p:cNvSpPr>
          <p:nvPr/>
        </p:nvSpPr>
        <p:spPr bwMode="auto">
          <a:xfrm>
            <a:off x="6477000" y="46482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+mj-lt"/>
              </a:rPr>
              <a:t>dA</a:t>
            </a: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-7114" y="3116208"/>
            <a:ext cx="9144000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+mj-lt"/>
              </a:rPr>
              <a:t>The concept of charge density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1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7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7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7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7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7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7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7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7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7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7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7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7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7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7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7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7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7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7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70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70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7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7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7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7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2" grpId="0" animBg="1"/>
      <p:bldP spid="670724" grpId="0" animBg="1"/>
      <p:bldP spid="670736" grpId="0" animBg="1"/>
      <p:bldP spid="670737" grpId="0" animBg="1"/>
      <p:bldP spid="670738" grpId="0"/>
      <p:bldP spid="670739" grpId="0" animBg="1"/>
      <p:bldP spid="670743" grpId="0" animBg="1"/>
      <p:bldP spid="670744" grpId="0" animBg="1"/>
      <p:bldP spid="670745" grpId="0" animBg="1"/>
      <p:bldP spid="670747" grpId="0" animBg="1"/>
      <p:bldP spid="670748" grpId="0"/>
      <p:bldP spid="670748" grpId="1"/>
      <p:bldP spid="670759" grpId="0"/>
      <p:bldP spid="670761" grpId="0" animBg="1"/>
      <p:bldP spid="670763" grpId="0"/>
      <p:bldP spid="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7" name="Text Box 3"/>
          <p:cNvSpPr txBox="1">
            <a:spLocks noChangeArrowheads="1"/>
          </p:cNvSpPr>
          <p:nvPr/>
        </p:nvSpPr>
        <p:spPr bwMode="auto">
          <a:xfrm>
            <a:off x="392048" y="958255"/>
            <a:ext cx="844223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b="1" dirty="0" smtClean="0">
                <a:latin typeface="+mj-lt"/>
              </a:rPr>
              <a:t>White board example 23. 5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A </a:t>
            </a:r>
            <a:r>
              <a:rPr lang="en-US" sz="2400" dirty="0">
                <a:latin typeface="+mj-lt"/>
              </a:rPr>
              <a:t>rod of length l has a uniform  positive charge  per unit length </a:t>
            </a:r>
            <a:r>
              <a:rPr lang="el-GR" sz="2400" dirty="0">
                <a:latin typeface="+mj-lt"/>
                <a:cs typeface="Arial" charset="0"/>
              </a:rPr>
              <a:t>λ</a:t>
            </a:r>
            <a:r>
              <a:rPr lang="en-US" sz="2400" dirty="0">
                <a:latin typeface="+mj-lt"/>
              </a:rPr>
              <a:t>  and a </a:t>
            </a:r>
            <a:r>
              <a:rPr lang="en-US" sz="2400" dirty="0" smtClean="0">
                <a:latin typeface="+mj-lt"/>
              </a:rPr>
              <a:t>total charge </a:t>
            </a:r>
            <a:r>
              <a:rPr lang="en-US" sz="2400" dirty="0">
                <a:latin typeface="+mj-lt"/>
              </a:rPr>
              <a:t>q. Calculate  the electric field  at a point P that is located  along the </a:t>
            </a:r>
            <a:r>
              <a:rPr lang="en-US" sz="2400" dirty="0" smtClean="0">
                <a:latin typeface="+mj-lt"/>
              </a:rPr>
              <a:t>long axis </a:t>
            </a:r>
            <a:r>
              <a:rPr lang="en-US" sz="2400" dirty="0">
                <a:latin typeface="+mj-lt"/>
              </a:rPr>
              <a:t>of the rod and a </a:t>
            </a:r>
            <a:r>
              <a:rPr lang="en-US" sz="2400" dirty="0" smtClean="0">
                <a:latin typeface="+mj-lt"/>
              </a:rPr>
              <a:t>distance, a, </a:t>
            </a:r>
            <a:r>
              <a:rPr lang="en-US" sz="2400" dirty="0">
                <a:latin typeface="+mj-lt"/>
              </a:rPr>
              <a:t>from one </a:t>
            </a:r>
            <a:r>
              <a:rPr lang="en-US" sz="2400" dirty="0" smtClean="0">
                <a:latin typeface="+mj-lt"/>
              </a:rPr>
              <a:t>end.  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71748" name="Object 4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2405535" y="596116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535" y="5961166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1755" name="Group 11"/>
          <p:cNvGrpSpPr>
            <a:grpSpLocks/>
          </p:cNvGrpSpPr>
          <p:nvPr/>
        </p:nvGrpSpPr>
        <p:grpSpPr bwMode="auto">
          <a:xfrm>
            <a:off x="2614492" y="3413842"/>
            <a:ext cx="4084495" cy="2430114"/>
            <a:chOff x="192" y="1076"/>
            <a:chExt cx="2064" cy="1228"/>
          </a:xfrm>
        </p:grpSpPr>
        <p:sp>
          <p:nvSpPr>
            <p:cNvPr id="671756" name="Line 12"/>
            <p:cNvSpPr>
              <a:spLocks noChangeShapeType="1"/>
            </p:cNvSpPr>
            <p:nvPr/>
          </p:nvSpPr>
          <p:spPr bwMode="auto">
            <a:xfrm>
              <a:off x="480" y="115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latin typeface="+mj-lt"/>
              </a:endParaRPr>
            </a:p>
          </p:txBody>
        </p:sp>
        <p:sp>
          <p:nvSpPr>
            <p:cNvPr id="671757" name="Line 13"/>
            <p:cNvSpPr>
              <a:spLocks noChangeShapeType="1"/>
            </p:cNvSpPr>
            <p:nvPr/>
          </p:nvSpPr>
          <p:spPr bwMode="auto">
            <a:xfrm>
              <a:off x="480" y="1872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latin typeface="+mj-lt"/>
              </a:endParaRPr>
            </a:p>
          </p:txBody>
        </p:sp>
        <p:sp>
          <p:nvSpPr>
            <p:cNvPr id="671758" name="Oval 14"/>
            <p:cNvSpPr>
              <a:spLocks noChangeArrowheads="1"/>
            </p:cNvSpPr>
            <p:nvPr/>
          </p:nvSpPr>
          <p:spPr bwMode="auto">
            <a:xfrm>
              <a:off x="462" y="18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+mj-lt"/>
              </a:endParaRPr>
            </a:p>
          </p:txBody>
        </p:sp>
        <p:sp>
          <p:nvSpPr>
            <p:cNvPr id="671759" name="Rectangle 15"/>
            <p:cNvSpPr>
              <a:spLocks noChangeArrowheads="1"/>
            </p:cNvSpPr>
            <p:nvPr/>
          </p:nvSpPr>
          <p:spPr bwMode="auto">
            <a:xfrm>
              <a:off x="720" y="1824"/>
              <a:ext cx="1152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+mj-lt"/>
              </a:endParaRPr>
            </a:p>
          </p:txBody>
        </p:sp>
        <p:sp>
          <p:nvSpPr>
            <p:cNvPr id="671760" name="Text Box 16"/>
            <p:cNvSpPr txBox="1">
              <a:spLocks noChangeArrowheads="1"/>
            </p:cNvSpPr>
            <p:nvPr/>
          </p:nvSpPr>
          <p:spPr bwMode="auto">
            <a:xfrm>
              <a:off x="344" y="1076"/>
              <a:ext cx="15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y</a:t>
              </a:r>
            </a:p>
          </p:txBody>
        </p:sp>
        <p:sp>
          <p:nvSpPr>
            <p:cNvPr id="671761" name="Text Box 17"/>
            <p:cNvSpPr txBox="1">
              <a:spLocks noChangeArrowheads="1"/>
            </p:cNvSpPr>
            <p:nvPr/>
          </p:nvSpPr>
          <p:spPr bwMode="auto">
            <a:xfrm>
              <a:off x="2027" y="1847"/>
              <a:ext cx="15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x</a:t>
              </a:r>
            </a:p>
          </p:txBody>
        </p:sp>
        <p:sp>
          <p:nvSpPr>
            <p:cNvPr id="671762" name="Line 18"/>
            <p:cNvSpPr>
              <a:spLocks noChangeShapeType="1"/>
            </p:cNvSpPr>
            <p:nvPr/>
          </p:nvSpPr>
          <p:spPr bwMode="auto">
            <a:xfrm>
              <a:off x="480" y="187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latin typeface="+mj-lt"/>
              </a:endParaRPr>
            </a:p>
          </p:txBody>
        </p:sp>
        <p:sp>
          <p:nvSpPr>
            <p:cNvPr id="671763" name="Text Box 19"/>
            <p:cNvSpPr txBox="1">
              <a:spLocks noChangeArrowheads="1"/>
            </p:cNvSpPr>
            <p:nvPr/>
          </p:nvSpPr>
          <p:spPr bwMode="auto">
            <a:xfrm>
              <a:off x="470" y="1676"/>
              <a:ext cx="1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chemeClr val="tx1"/>
                  </a:solidFill>
                  <a:latin typeface="+mj-lt"/>
                </a:rPr>
                <a:t>P</a:t>
              </a:r>
            </a:p>
          </p:txBody>
        </p:sp>
        <p:sp>
          <p:nvSpPr>
            <p:cNvPr id="671764" name="Line 20"/>
            <p:cNvSpPr>
              <a:spLocks noChangeShapeType="1"/>
            </p:cNvSpPr>
            <p:nvPr/>
          </p:nvSpPr>
          <p:spPr bwMode="auto">
            <a:xfrm flipH="1">
              <a:off x="192" y="1872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latin typeface="+mj-lt"/>
              </a:endParaRPr>
            </a:p>
          </p:txBody>
        </p:sp>
        <p:graphicFrame>
          <p:nvGraphicFramePr>
            <p:cNvPr id="671765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241" y="1564"/>
            <a:ext cx="21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59" name="Equation" r:id="rId5" imgW="152280" imgH="203040" progId="Equation.DSMT4">
                    <p:embed/>
                  </p:oleObj>
                </mc:Choice>
                <mc:Fallback>
                  <p:oleObj name="Equation" r:id="rId5" imgW="1522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" y="1564"/>
                          <a:ext cx="21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1766" name="Line 22"/>
            <p:cNvSpPr>
              <a:spLocks noChangeShapeType="1"/>
            </p:cNvSpPr>
            <p:nvPr/>
          </p:nvSpPr>
          <p:spPr bwMode="auto">
            <a:xfrm>
              <a:off x="720" y="19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latin typeface="+mj-lt"/>
              </a:endParaRPr>
            </a:p>
          </p:txBody>
        </p:sp>
        <p:sp>
          <p:nvSpPr>
            <p:cNvPr id="671767" name="Line 23"/>
            <p:cNvSpPr>
              <a:spLocks noChangeShapeType="1"/>
            </p:cNvSpPr>
            <p:nvPr/>
          </p:nvSpPr>
          <p:spPr bwMode="auto">
            <a:xfrm>
              <a:off x="1872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latin typeface="+mj-lt"/>
              </a:endParaRPr>
            </a:p>
          </p:txBody>
        </p:sp>
        <p:sp>
          <p:nvSpPr>
            <p:cNvPr id="671768" name="Line 24"/>
            <p:cNvSpPr>
              <a:spLocks noChangeShapeType="1"/>
            </p:cNvSpPr>
            <p:nvPr/>
          </p:nvSpPr>
          <p:spPr bwMode="auto">
            <a:xfrm>
              <a:off x="720" y="216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latin typeface="+mj-lt"/>
              </a:endParaRPr>
            </a:p>
          </p:txBody>
        </p:sp>
        <p:sp>
          <p:nvSpPr>
            <p:cNvPr id="671769" name="Text Box 25"/>
            <p:cNvSpPr txBox="1">
              <a:spLocks noChangeArrowheads="1"/>
            </p:cNvSpPr>
            <p:nvPr/>
          </p:nvSpPr>
          <p:spPr bwMode="auto">
            <a:xfrm>
              <a:off x="1200" y="1968"/>
              <a:ext cx="1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 dirty="0">
                  <a:solidFill>
                    <a:schemeClr val="accent2"/>
                  </a:solidFill>
                  <a:latin typeface="+mj-lt"/>
                </a:rPr>
                <a:t>l</a:t>
              </a:r>
            </a:p>
          </p:txBody>
        </p:sp>
        <p:sp>
          <p:nvSpPr>
            <p:cNvPr id="671770" name="Line 26"/>
            <p:cNvSpPr>
              <a:spLocks noChangeShapeType="1"/>
            </p:cNvSpPr>
            <p:nvPr/>
          </p:nvSpPr>
          <p:spPr bwMode="auto">
            <a:xfrm>
              <a:off x="1200" y="13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latin typeface="+mj-lt"/>
              </a:endParaRPr>
            </a:p>
          </p:txBody>
        </p:sp>
        <p:sp>
          <p:nvSpPr>
            <p:cNvPr id="671771" name="Line 27"/>
            <p:cNvSpPr>
              <a:spLocks noChangeShapeType="1"/>
            </p:cNvSpPr>
            <p:nvPr/>
          </p:nvSpPr>
          <p:spPr bwMode="auto">
            <a:xfrm>
              <a:off x="1296" y="13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latin typeface="+mj-lt"/>
              </a:endParaRPr>
            </a:p>
          </p:txBody>
        </p:sp>
        <p:sp>
          <p:nvSpPr>
            <p:cNvPr id="671772" name="Line 28"/>
            <p:cNvSpPr>
              <a:spLocks noChangeShapeType="1"/>
            </p:cNvSpPr>
            <p:nvPr/>
          </p:nvSpPr>
          <p:spPr bwMode="auto">
            <a:xfrm>
              <a:off x="480" y="153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latin typeface="+mj-lt"/>
              </a:endParaRPr>
            </a:p>
          </p:txBody>
        </p:sp>
        <p:sp>
          <p:nvSpPr>
            <p:cNvPr id="671773" name="Text Box 29"/>
            <p:cNvSpPr txBox="1">
              <a:spLocks noChangeArrowheads="1"/>
            </p:cNvSpPr>
            <p:nvPr/>
          </p:nvSpPr>
          <p:spPr bwMode="auto">
            <a:xfrm>
              <a:off x="768" y="1344"/>
              <a:ext cx="1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chemeClr val="tx1"/>
                  </a:solidFill>
                  <a:latin typeface="+mj-lt"/>
                </a:rPr>
                <a:t>x</a:t>
              </a:r>
            </a:p>
          </p:txBody>
        </p:sp>
        <p:sp>
          <p:nvSpPr>
            <p:cNvPr id="671774" name="Line 30"/>
            <p:cNvSpPr>
              <a:spLocks noChangeShapeType="1"/>
            </p:cNvSpPr>
            <p:nvPr/>
          </p:nvSpPr>
          <p:spPr bwMode="auto">
            <a:xfrm>
              <a:off x="1296" y="15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latin typeface="+mj-lt"/>
              </a:endParaRPr>
            </a:p>
          </p:txBody>
        </p:sp>
        <p:graphicFrame>
          <p:nvGraphicFramePr>
            <p:cNvPr id="671775" name="Object 31"/>
            <p:cNvGraphicFramePr>
              <a:graphicFrameLocks noChangeAspect="1"/>
            </p:cNvGraphicFramePr>
            <p:nvPr/>
          </p:nvGraphicFramePr>
          <p:xfrm>
            <a:off x="1152" y="1152"/>
            <a:ext cx="192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60" name="Equation" r:id="rId7" imgW="190440" imgH="177480" progId="Equation.3">
                    <p:embed/>
                  </p:oleObj>
                </mc:Choice>
                <mc:Fallback>
                  <p:oleObj name="Equation" r:id="rId7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152"/>
                          <a:ext cx="192" cy="1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1776" name="Line 32"/>
            <p:cNvSpPr>
              <a:spLocks noChangeShapeType="1"/>
            </p:cNvSpPr>
            <p:nvPr/>
          </p:nvSpPr>
          <p:spPr bwMode="auto">
            <a:xfrm>
              <a:off x="480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latin typeface="+mj-lt"/>
              </a:endParaRPr>
            </a:p>
          </p:txBody>
        </p:sp>
        <p:sp>
          <p:nvSpPr>
            <p:cNvPr id="671777" name="Text Box 33"/>
            <p:cNvSpPr txBox="1">
              <a:spLocks noChangeArrowheads="1"/>
            </p:cNvSpPr>
            <p:nvPr/>
          </p:nvSpPr>
          <p:spPr bwMode="auto">
            <a:xfrm>
              <a:off x="518" y="1956"/>
              <a:ext cx="1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 dirty="0">
                  <a:solidFill>
                    <a:schemeClr val="accent2"/>
                  </a:solidFill>
                  <a:latin typeface="+mj-lt"/>
                </a:rPr>
                <a:t>a</a:t>
              </a:r>
            </a:p>
          </p:txBody>
        </p:sp>
        <p:graphicFrame>
          <p:nvGraphicFramePr>
            <p:cNvPr id="671778" name="Object 34"/>
            <p:cNvGraphicFramePr>
              <a:graphicFrameLocks noChangeAspect="1"/>
            </p:cNvGraphicFramePr>
            <p:nvPr/>
          </p:nvGraphicFramePr>
          <p:xfrm>
            <a:off x="1488" y="1200"/>
            <a:ext cx="768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61" name="Equation" r:id="rId9" imgW="571320" imgH="203040" progId="Equation.3">
                    <p:embed/>
                  </p:oleObj>
                </mc:Choice>
                <mc:Fallback>
                  <p:oleObj name="Equation" r:id="rId9" imgW="5713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200"/>
                          <a:ext cx="768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3175"/>
            <a:ext cx="9144000" cy="861774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>
                <a:solidFill>
                  <a:schemeClr val="tx1"/>
                </a:solidFill>
                <a:latin typeface="+mj-lt"/>
              </a:rPr>
              <a:t>Electric Field from a Continuous Charge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Distribution</a:t>
            </a:r>
          </a:p>
          <a:p>
            <a:pPr algn="ctr" eaLnBrk="1" hangingPunct="1"/>
            <a:r>
              <a:rPr lang="en-US" sz="1800" dirty="0" smtClean="0">
                <a:latin typeface="+mj-lt"/>
              </a:rPr>
              <a:t>Example: Electric field due to a charged rod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1919" y="6194319"/>
            <a:ext cx="8863585" cy="546811"/>
            <a:chOff x="121919" y="6194319"/>
            <a:chExt cx="8863585" cy="546811"/>
          </a:xfrm>
        </p:grpSpPr>
        <p:sp>
          <p:nvSpPr>
            <p:cNvPr id="2" name="Rectangle 1"/>
            <p:cNvSpPr/>
            <p:nvPr/>
          </p:nvSpPr>
          <p:spPr>
            <a:xfrm>
              <a:off x="121919" y="6341020"/>
              <a:ext cx="88635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Quick Quiz:  Find the electric </a:t>
              </a:r>
              <a:r>
                <a:rPr lang="en-US" sz="2000" dirty="0">
                  <a:solidFill>
                    <a:schemeClr val="tx2"/>
                  </a:solidFill>
                </a:rPr>
                <a:t>field at the center of a </a:t>
              </a:r>
              <a:r>
                <a:rPr lang="en-US" sz="2000" dirty="0" smtClean="0">
                  <a:solidFill>
                    <a:schemeClr val="tx2"/>
                  </a:solidFill>
                </a:rPr>
                <a:t>uniformly charged ring.  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409179" y="6194319"/>
              <a:ext cx="843985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736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7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685" y="293914"/>
            <a:ext cx="2895600" cy="646331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r>
              <a:rPr lang="en-US" sz="3600" dirty="0" err="1" smtClean="0"/>
              <a:t>clicker</a:t>
            </a:r>
            <a:r>
              <a:rPr lang="en-US" sz="3600" dirty="0" smtClean="0"/>
              <a:t> notes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15686" y="1077686"/>
            <a:ext cx="62421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Two options:</a:t>
            </a:r>
          </a:p>
          <a:p>
            <a:endParaRPr lang="en-US" sz="2200" dirty="0"/>
          </a:p>
          <a:p>
            <a:pPr marL="457200" indent="-457200">
              <a:buFontTx/>
              <a:buChar char="-"/>
            </a:pPr>
            <a:r>
              <a:rPr lang="en-US" sz="2200" dirty="0" smtClean="0"/>
              <a:t>Purchase handheld </a:t>
            </a:r>
            <a:r>
              <a:rPr lang="en-US" sz="2200" dirty="0" err="1" smtClean="0"/>
              <a:t>i</a:t>
            </a:r>
            <a:r>
              <a:rPr lang="en-US" sz="2200" dirty="0" smtClean="0"/>
              <a:t>-clicker device; new (~$30) or used at bookstore.  </a:t>
            </a:r>
          </a:p>
          <a:p>
            <a:pPr marL="457200" indent="-457200">
              <a:buFontTx/>
              <a:buChar char="-"/>
            </a:pPr>
            <a:endParaRPr lang="en-US" sz="2200" dirty="0" smtClean="0"/>
          </a:p>
          <a:p>
            <a:pPr marL="457200" indent="-457200">
              <a:buFontTx/>
              <a:buChar char="-"/>
            </a:pPr>
            <a:r>
              <a:rPr lang="en-US" sz="2200" b="1" u="sng" dirty="0" smtClean="0"/>
              <a:t>Or:</a:t>
            </a:r>
            <a:r>
              <a:rPr lang="en-US" sz="2200" b="1" dirty="0" smtClean="0"/>
              <a:t> </a:t>
            </a:r>
            <a:r>
              <a:rPr lang="en-US" sz="2200" dirty="0" smtClean="0"/>
              <a:t>Download </a:t>
            </a:r>
            <a:r>
              <a:rPr lang="en-US" sz="2200" dirty="0" err="1" smtClean="0"/>
              <a:t>iclicker</a:t>
            </a:r>
            <a:r>
              <a:rPr lang="en-US" sz="2200" dirty="0" smtClean="0"/>
              <a:t> REEF app onto your phone as outlined on this webpage (need to open an account): </a:t>
            </a:r>
          </a:p>
          <a:p>
            <a:pPr marL="457200"/>
            <a:r>
              <a:rPr lang="en-US" sz="2200" dirty="0">
                <a:hlinkClick r:id="rId2"/>
              </a:rPr>
              <a:t>https://www1.iclicker.com/products/reef-polling</a:t>
            </a:r>
            <a:r>
              <a:rPr lang="en-US" sz="2200" dirty="0" smtClean="0">
                <a:hlinkClick r:id="rId2"/>
              </a:rPr>
              <a:t>/</a:t>
            </a:r>
            <a:endParaRPr lang="en-US" sz="2200" dirty="0" smtClean="0"/>
          </a:p>
          <a:p>
            <a:pPr marL="457200"/>
            <a:r>
              <a:rPr lang="en-US" sz="2200" dirty="0" smtClean="0"/>
              <a:t>Will get free demo trial for two weeks, then pay for subscription (6 months $14.99; or longer)</a:t>
            </a:r>
          </a:p>
          <a:p>
            <a:pPr marL="457200"/>
            <a:r>
              <a:rPr lang="en-US" sz="2200" dirty="0" smtClean="0"/>
              <a:t>If you already have a REEF account, use it!  </a:t>
            </a:r>
          </a:p>
          <a:p>
            <a:pPr marL="457200"/>
            <a:endParaRPr lang="en-US" sz="2200" dirty="0"/>
          </a:p>
          <a:p>
            <a:pPr marL="457200"/>
            <a:r>
              <a:rPr lang="en-US" sz="2200" dirty="0" smtClean="0"/>
              <a:t>Add course: Institution: Wake Forest University; Our </a:t>
            </a:r>
            <a:r>
              <a:rPr lang="en-US" sz="2200" dirty="0"/>
              <a:t>class is </a:t>
            </a:r>
            <a:r>
              <a:rPr lang="en-US" sz="2200" dirty="0" smtClean="0"/>
              <a:t>“</a:t>
            </a:r>
            <a:r>
              <a:rPr lang="en-US" sz="2200" b="1" dirty="0" smtClean="0"/>
              <a:t>Physics 114A (Guthold)</a:t>
            </a:r>
            <a:r>
              <a:rPr lang="en-US" sz="2200" dirty="0" smtClean="0"/>
              <a:t>” Spring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14" y="469400"/>
            <a:ext cx="2157128" cy="1945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57"/>
          <a:stretch/>
        </p:blipFill>
        <p:spPr>
          <a:xfrm>
            <a:off x="8239249" y="390492"/>
            <a:ext cx="904751" cy="2285424"/>
          </a:xfrm>
          <a:prstGeom prst="rect">
            <a:avLst/>
          </a:prstGeom>
        </p:spPr>
      </p:pic>
      <p:pic>
        <p:nvPicPr>
          <p:cNvPr id="6" name="Shape 1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7844" y="2658575"/>
            <a:ext cx="1416209" cy="2605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775855" y="2704936"/>
            <a:ext cx="776819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Shape 1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3226" y="5264396"/>
            <a:ext cx="1205443" cy="142150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8432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12725" y="166688"/>
            <a:ext cx="1247775" cy="7112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Labs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2725" y="1260657"/>
            <a:ext cx="8686800" cy="4462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-  The labs take place in Olin </a:t>
            </a:r>
            <a:r>
              <a:rPr lang="en-US" dirty="0" smtClean="0"/>
              <a:t>104</a:t>
            </a:r>
            <a:endParaRPr 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/>
              <a:t>  Lab manager: 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	Eric Chapman (Olin 110), phone: 758-5532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/>
              <a:t> Your lab teaching assistants (TAs):</a:t>
            </a:r>
          </a:p>
          <a:p>
            <a:pPr marL="1828800"/>
            <a:r>
              <a:rPr lang="pt-BR" sz="2000" dirty="0" smtClean="0"/>
              <a:t>Daraei, Ali (3)</a:t>
            </a:r>
          </a:p>
          <a:p>
            <a:pPr marL="1828800"/>
            <a:r>
              <a:rPr lang="pt-BR" sz="2000" dirty="0" smtClean="0"/>
              <a:t>Gao, Leda (1)</a:t>
            </a:r>
          </a:p>
          <a:p>
            <a:pPr marL="1828800"/>
            <a:endParaRPr lang="pt-BR" sz="2000" dirty="0"/>
          </a:p>
          <a:p>
            <a:r>
              <a:rPr lang="en-US" dirty="0" smtClean="0"/>
              <a:t>Need to buy lab manual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 smtClean="0"/>
              <a:t>  </a:t>
            </a:r>
            <a:r>
              <a:rPr lang="en-US" dirty="0"/>
              <a:t>Labs start </a:t>
            </a:r>
            <a:r>
              <a:rPr lang="en-US" u="sng" dirty="0" smtClean="0">
                <a:solidFill>
                  <a:srgbClr val="FF0000"/>
                </a:solidFill>
              </a:rPr>
              <a:t>week of Jan. 28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pic>
        <p:nvPicPr>
          <p:cNvPr id="6148" name="Picture 4" descr="pe0102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3322" y="174625"/>
            <a:ext cx="2501900" cy="2403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66"/>
          <p:cNvSpPr>
            <a:spLocks noChangeArrowheads="1"/>
          </p:cNvSpPr>
          <p:nvPr/>
        </p:nvSpPr>
        <p:spPr bwMode="auto">
          <a:xfrm>
            <a:off x="349250" y="127000"/>
            <a:ext cx="8337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 smtClean="0">
                <a:ea typeface="SimSun" pitchFamily="2" charset="-122"/>
              </a:rPr>
              <a:t>PHY114 </a:t>
            </a:r>
            <a:r>
              <a:rPr lang="en-US" altLang="zh-CN" sz="2400" b="1" dirty="0">
                <a:ea typeface="SimSun" pitchFamily="2" charset="-122"/>
              </a:rPr>
              <a:t>TUTOR </a:t>
            </a:r>
            <a:r>
              <a:rPr lang="en-US" altLang="zh-CN" sz="2400" b="1" dirty="0" smtClean="0">
                <a:ea typeface="SimSun" pitchFamily="2" charset="-122"/>
              </a:rPr>
              <a:t>SESSIONS</a:t>
            </a:r>
            <a:endParaRPr lang="en-US" altLang="zh-CN" sz="2400" b="1" dirty="0">
              <a:ea typeface="SimSun" pitchFamily="2" charset="-122"/>
            </a:endParaRPr>
          </a:p>
        </p:txBody>
      </p:sp>
      <p:sp>
        <p:nvSpPr>
          <p:cNvPr id="7189" name="Text Box 67"/>
          <p:cNvSpPr txBox="1">
            <a:spLocks noChangeArrowheads="1"/>
          </p:cNvSpPr>
          <p:nvPr/>
        </p:nvSpPr>
        <p:spPr bwMode="auto">
          <a:xfrm>
            <a:off x="349250" y="4952030"/>
            <a:ext cx="833755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000" b="1" dirty="0" smtClean="0">
                <a:ea typeface="SimSun" pitchFamily="2" charset="-122"/>
              </a:rPr>
              <a:t>Time and place to be announced</a:t>
            </a:r>
          </a:p>
          <a:p>
            <a:pPr>
              <a:spcAft>
                <a:spcPts val="600"/>
              </a:spcAft>
            </a:pPr>
            <a:r>
              <a:rPr lang="en-US" altLang="zh-CN" sz="2000" dirty="0" smtClean="0">
                <a:ea typeface="SimSun" pitchFamily="2" charset="-122"/>
              </a:rPr>
              <a:t>The </a:t>
            </a:r>
            <a:r>
              <a:rPr lang="en-US" altLang="zh-CN" sz="2000" dirty="0">
                <a:ea typeface="SimSun" pitchFamily="2" charset="-122"/>
              </a:rPr>
              <a:t>tutor sessions in </a:t>
            </a:r>
            <a:r>
              <a:rPr lang="en-US" altLang="zh-CN" sz="2000" dirty="0" smtClean="0">
                <a:ea typeface="SimSun" pitchFamily="2" charset="-122"/>
              </a:rPr>
              <a:t>past semesters </a:t>
            </a:r>
            <a:r>
              <a:rPr lang="en-US" altLang="zh-CN" sz="2000" dirty="0">
                <a:ea typeface="SimSun" pitchFamily="2" charset="-122"/>
              </a:rPr>
              <a:t>past were </a:t>
            </a:r>
            <a:r>
              <a:rPr lang="en-US" altLang="zh-CN" sz="2000" dirty="0" smtClean="0">
                <a:ea typeface="SimSun" pitchFamily="2" charset="-122"/>
              </a:rPr>
              <a:t>successful </a:t>
            </a:r>
            <a:r>
              <a:rPr lang="en-US" altLang="zh-CN" sz="2000" dirty="0">
                <a:ea typeface="SimSun" pitchFamily="2" charset="-122"/>
              </a:rPr>
              <a:t>and received high marks from many students. </a:t>
            </a:r>
          </a:p>
          <a:p>
            <a:pPr>
              <a:spcAft>
                <a:spcPts val="600"/>
              </a:spcAft>
            </a:pPr>
            <a:r>
              <a:rPr lang="en-US" altLang="zh-CN" sz="2000" dirty="0">
                <a:ea typeface="SimSun" pitchFamily="2" charset="-122"/>
              </a:rPr>
              <a:t>All students are encouraged to take advantage of this opportunity</a:t>
            </a:r>
            <a:r>
              <a:rPr lang="en-US" altLang="zh-CN" sz="2000" dirty="0" smtClean="0">
                <a:ea typeface="SimSun" pitchFamily="2" charset="-122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altLang="zh-CN" sz="2000" dirty="0" smtClean="0">
                <a:ea typeface="SimSun" pitchFamily="2" charset="-122"/>
              </a:rPr>
              <a:t>Some private tutors may also be available through the Physics office.  </a:t>
            </a:r>
          </a:p>
        </p:txBody>
      </p:sp>
      <p:pic>
        <p:nvPicPr>
          <p:cNvPr id="7190" name="Picture 69" descr="j0295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9976" y="127000"/>
            <a:ext cx="236378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832698"/>
              </p:ext>
            </p:extLst>
          </p:nvPr>
        </p:nvGraphicFramePr>
        <p:xfrm>
          <a:off x="0" y="1933462"/>
          <a:ext cx="914400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Sunday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Monday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Tuesday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Wednesday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Thursday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Friday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Saturday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0975"/>
            <a:ext cx="7772400" cy="1143000"/>
          </a:xfrm>
        </p:spPr>
        <p:txBody>
          <a:bodyPr/>
          <a:lstStyle/>
          <a:p>
            <a:r>
              <a:rPr lang="en-US" dirty="0" smtClean="0"/>
              <a:t>Pandemic Plan</a:t>
            </a:r>
            <a:endParaRPr lang="en-US" sz="2000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714500"/>
            <a:ext cx="8243888" cy="4957763"/>
          </a:xfrm>
        </p:spPr>
        <p:txBody>
          <a:bodyPr/>
          <a:lstStyle/>
          <a:p>
            <a:r>
              <a:rPr lang="en-US" sz="2400" smtClean="0"/>
              <a:t>In case of pandemic or major disaster striking the University (University closing, or instructor unavailable):  </a:t>
            </a:r>
          </a:p>
          <a:p>
            <a:r>
              <a:rPr lang="en-US" sz="2400" smtClean="0"/>
              <a:t>Tiered plan:</a:t>
            </a:r>
          </a:p>
          <a:p>
            <a:pPr lvl="1"/>
            <a:r>
              <a:rPr lang="en-US" sz="2000" smtClean="0"/>
              <a:t>Class might be covered by other instructor (if available).  </a:t>
            </a:r>
          </a:p>
          <a:p>
            <a:pPr lvl="1"/>
            <a:r>
              <a:rPr lang="en-US" sz="2000" smtClean="0"/>
              <a:t>The lecture notes (ppt slides) will be distributed to you via the class web page, e-mail or regular mail.  </a:t>
            </a:r>
          </a:p>
          <a:p>
            <a:pPr lvl="1"/>
            <a:r>
              <a:rPr lang="en-US" sz="2000" smtClean="0"/>
              <a:t>Short movies covering the major points may be posted on the class web page.</a:t>
            </a:r>
          </a:p>
          <a:p>
            <a:pPr lvl="1"/>
            <a:r>
              <a:rPr lang="en-US" sz="2000" smtClean="0"/>
              <a:t>You may be given a CD or DVD with all the lecture notes and exams to be taken.  </a:t>
            </a:r>
          </a:p>
          <a:p>
            <a:pPr lvl="1"/>
            <a:r>
              <a:rPr lang="en-US" sz="2000" smtClean="0"/>
              <a:t>Exams will be taken on the dates indicated in the syllabus.  Exams will be taken in a location to be announced or will be sent to you via web page, e-mail or regular mail. </a:t>
            </a:r>
          </a:p>
        </p:txBody>
      </p:sp>
      <p:pic>
        <p:nvPicPr>
          <p:cNvPr id="61445" name="Picture 5" descr="MCPE07292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1813" y="127000"/>
            <a:ext cx="18383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MCPE07292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149225"/>
            <a:ext cx="18383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90500"/>
            <a:ext cx="8648700" cy="1143000"/>
          </a:xfrm>
          <a:solidFill>
            <a:srgbClr val="FF9999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000" dirty="0" smtClean="0"/>
              <a:t>Material covered in this class</a:t>
            </a:r>
            <a:br>
              <a:rPr lang="en-US" sz="4000" dirty="0" smtClean="0"/>
            </a:br>
            <a:r>
              <a:rPr lang="en-US" sz="2000" dirty="0" smtClean="0"/>
              <a:t>(Chapters 23-29, 35-38, Physics for Scientists and Engineers, </a:t>
            </a:r>
            <a:r>
              <a:rPr lang="en-US" sz="2000" dirty="0"/>
              <a:t>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ed. vol. 2)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568824"/>
            <a:ext cx="8483600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600" u="sng" dirty="0" smtClean="0"/>
              <a:t>Electricity and Magnetism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23"/>
            </a:pPr>
            <a:r>
              <a:rPr lang="en-US" sz="1600" dirty="0" smtClean="0"/>
              <a:t>Electric Fields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23"/>
            </a:pPr>
            <a:r>
              <a:rPr lang="en-US" sz="1600" dirty="0" smtClean="0"/>
              <a:t>Gauss’s Law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23"/>
            </a:pPr>
            <a:r>
              <a:rPr lang="en-US" sz="1600" dirty="0" smtClean="0"/>
              <a:t>Electric Potential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FF0000"/>
                </a:solidFill>
              </a:rPr>
              <a:t>Exam 1 (Chapters 23 - </a:t>
            </a:r>
            <a:r>
              <a:rPr lang="en-US" sz="1600" b="1" dirty="0" smtClean="0">
                <a:solidFill>
                  <a:srgbClr val="FF0000"/>
                </a:solidFill>
              </a:rPr>
              <a:t>25)</a:t>
            </a:r>
            <a:endParaRPr lang="en-US" sz="1600" dirty="0" smtClean="0"/>
          </a:p>
          <a:p>
            <a:pPr marL="457200" indent="-457200">
              <a:lnSpc>
                <a:spcPct val="80000"/>
              </a:lnSpc>
              <a:buFont typeface="+mj-lt"/>
              <a:buAutoNum type="arabicPeriod" startAt="23"/>
            </a:pPr>
            <a:r>
              <a:rPr lang="en-US" sz="1600" dirty="0" smtClean="0"/>
              <a:t>Capacitance and Dielectrics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 startAt="23"/>
            </a:pPr>
            <a:r>
              <a:rPr lang="en-US" sz="1600" dirty="0" smtClean="0"/>
              <a:t>Current and Resistance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23"/>
            </a:pPr>
            <a:r>
              <a:rPr lang="en-US" sz="1600" dirty="0" smtClean="0"/>
              <a:t>Direct-Current Circuits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23"/>
            </a:pPr>
            <a:r>
              <a:rPr lang="en-US" sz="1600" dirty="0" smtClean="0"/>
              <a:t>Magnetic Fields</a:t>
            </a:r>
          </a:p>
          <a:p>
            <a:pPr marL="457200" lvl="1" indent="-3175"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FF0000"/>
                </a:solidFill>
              </a:rPr>
              <a:t>Exam 2 (Chapters </a:t>
            </a:r>
            <a:r>
              <a:rPr lang="en-US" sz="1600" b="1" dirty="0" smtClean="0">
                <a:solidFill>
                  <a:srgbClr val="FF0000"/>
                </a:solidFill>
              </a:rPr>
              <a:t>26 </a:t>
            </a:r>
            <a:r>
              <a:rPr lang="en-US" sz="1600" b="1" dirty="0">
                <a:solidFill>
                  <a:srgbClr val="FF0000"/>
                </a:solidFill>
              </a:rPr>
              <a:t>- </a:t>
            </a:r>
            <a:r>
              <a:rPr lang="en-US" sz="1600" b="1" dirty="0" smtClean="0">
                <a:solidFill>
                  <a:srgbClr val="FF0000"/>
                </a:solidFill>
              </a:rPr>
              <a:t>29)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u="sng" dirty="0"/>
              <a:t>Light and Optics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34"/>
            </a:pPr>
            <a:r>
              <a:rPr lang="en-US" sz="1600" dirty="0" smtClean="0"/>
              <a:t>Parts of chapter 34, Electromagnetic Waves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34"/>
            </a:pPr>
            <a:r>
              <a:rPr lang="en-US" sz="1600" dirty="0" smtClean="0"/>
              <a:t>The </a:t>
            </a:r>
            <a:r>
              <a:rPr lang="en-US" sz="1600" dirty="0"/>
              <a:t>Nature of Light, Ray Optics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34"/>
            </a:pPr>
            <a:r>
              <a:rPr lang="en-US" sz="1600" dirty="0"/>
              <a:t>Image Formation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34"/>
            </a:pPr>
            <a:r>
              <a:rPr lang="en-US" sz="1600" dirty="0"/>
              <a:t>Wave Optics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34"/>
            </a:pPr>
            <a:r>
              <a:rPr lang="en-US" sz="1600" dirty="0"/>
              <a:t>Diffraction Patterns and </a:t>
            </a:r>
            <a:r>
              <a:rPr lang="en-US" sz="1600" dirty="0" smtClean="0"/>
              <a:t>Polarization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	Final </a:t>
            </a:r>
            <a:r>
              <a:rPr lang="en-US" sz="1600" b="1" dirty="0">
                <a:solidFill>
                  <a:srgbClr val="FF0000"/>
                </a:solidFill>
              </a:rPr>
              <a:t>exam (Chapters </a:t>
            </a:r>
            <a:r>
              <a:rPr lang="en-US" sz="1600" b="1" dirty="0" smtClean="0">
                <a:solidFill>
                  <a:srgbClr val="FF0000"/>
                </a:solidFill>
              </a:rPr>
              <a:t>23-29, 35-38)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(This material closely matches MCAT requirements)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32400" y="1568824"/>
            <a:ext cx="3269343" cy="19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 u="sng" dirty="0" smtClean="0"/>
              <a:t>(More Electricity and Magnetism)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30"/>
            </a:pPr>
            <a:r>
              <a:rPr lang="en-US" sz="1600" dirty="0" smtClean="0"/>
              <a:t>Sources </a:t>
            </a:r>
            <a:r>
              <a:rPr lang="en-US" sz="1600" dirty="0"/>
              <a:t>of Magnetic Field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30"/>
            </a:pPr>
            <a:r>
              <a:rPr lang="en-US" sz="1600" dirty="0"/>
              <a:t>Faraday’s Law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30"/>
            </a:pPr>
            <a:r>
              <a:rPr lang="en-US" sz="1600" dirty="0"/>
              <a:t>Inductance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30"/>
            </a:pPr>
            <a:r>
              <a:rPr lang="en-US" sz="1600" dirty="0"/>
              <a:t>Alternating-Current Circuits (tentative)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May </a:t>
            </a:r>
            <a:r>
              <a:rPr lang="en-US" sz="1600" b="1" dirty="0">
                <a:solidFill>
                  <a:srgbClr val="FF0000"/>
                </a:solidFill>
              </a:rPr>
              <a:t>cover some of this </a:t>
            </a:r>
            <a:r>
              <a:rPr lang="en-US" sz="1600" b="1" dirty="0" smtClean="0">
                <a:solidFill>
                  <a:srgbClr val="FF0000"/>
                </a:solidFill>
              </a:rPr>
              <a:t>material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(Not needed for MCAT)</a:t>
            </a:r>
            <a:endParaRPr lang="en-US" sz="1600" dirty="0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41300" y="6159500"/>
            <a:ext cx="8648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On average, we’ll spend </a:t>
            </a:r>
            <a:r>
              <a:rPr lang="en-US" dirty="0" smtClean="0"/>
              <a:t>about 3.5 lectures per chapter</a:t>
            </a:r>
            <a:r>
              <a:rPr lang="en-US" dirty="0"/>
              <a:t>.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241300" y="1403724"/>
            <a:ext cx="86487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25033</TotalTime>
  <Words>3445</Words>
  <Application>Microsoft Office PowerPoint</Application>
  <PresentationFormat>On-screen Show (4:3)</PresentationFormat>
  <Paragraphs>595</Paragraphs>
  <Slides>44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SimSun</vt:lpstr>
      <vt:lpstr>Arial</vt:lpstr>
      <vt:lpstr>Calibri</vt:lpstr>
      <vt:lpstr>Cambria Math</vt:lpstr>
      <vt:lpstr>Symbol</vt:lpstr>
      <vt:lpstr>Times New Roman</vt:lpstr>
      <vt:lpstr>Wingdings</vt:lpstr>
      <vt:lpstr>Blank Presentation</vt:lpstr>
      <vt:lpstr>Equation</vt:lpstr>
      <vt:lpstr>Image</vt:lpstr>
      <vt:lpstr>ISISServer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Pandemic Plan</vt:lpstr>
      <vt:lpstr>Material covered in this class (Chapters 23-29, 35-38, Physics for Scientists and Engineers, 9th ed. vol. 2)</vt:lpstr>
      <vt:lpstr>A few slides about WebAssign: https://www.webassign.net/login.html</vt:lpstr>
      <vt:lpstr>A few slides about WebAssign: What to purchase</vt:lpstr>
      <vt:lpstr>A few slides about WebAssign:  Notation, significant figures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UNC-CH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Martin Guthold</dc:creator>
  <cp:lastModifiedBy>Guthold, Martin</cp:lastModifiedBy>
  <cp:revision>426</cp:revision>
  <cp:lastPrinted>2017-01-12T13:40:06Z</cp:lastPrinted>
  <dcterms:created xsi:type="dcterms:W3CDTF">2001-05-17T16:12:03Z</dcterms:created>
  <dcterms:modified xsi:type="dcterms:W3CDTF">2019-01-28T13:39:30Z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1</vt:i4>
  </property>
  <property fmtid="{D5CDD505-2E9C-101B-9397-08002B2CF9AE}" pid="7" name="MailAddress">
    <vt:lpwstr>guthold@cs.unc.edu</vt:lpwstr>
  </property>
  <property fmtid="{D5CDD505-2E9C-101B-9397-08002B2CF9AE}" pid="8" name="HomePage">
    <vt:lpwstr>http://www.cs.unc.edu/~guthold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\\Buzzard\guthold\public_html\physics25</vt:lpwstr>
  </property>
</Properties>
</file>